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7" r:id="rId1"/>
  </p:sldMasterIdLst>
  <p:notesMasterIdLst>
    <p:notesMasterId r:id="rId62"/>
  </p:notesMasterIdLst>
  <p:sldIdLst>
    <p:sldId id="356" r:id="rId2"/>
    <p:sldId id="357" r:id="rId3"/>
    <p:sldId id="358" r:id="rId4"/>
    <p:sldId id="454" r:id="rId5"/>
    <p:sldId id="455" r:id="rId6"/>
    <p:sldId id="456" r:id="rId7"/>
    <p:sldId id="457" r:id="rId8"/>
    <p:sldId id="458" r:id="rId9"/>
    <p:sldId id="459" r:id="rId10"/>
    <p:sldId id="460" r:id="rId11"/>
    <p:sldId id="461" r:id="rId12"/>
    <p:sldId id="462" r:id="rId13"/>
    <p:sldId id="363" r:id="rId14"/>
    <p:sldId id="463" r:id="rId15"/>
    <p:sldId id="468" r:id="rId16"/>
    <p:sldId id="469" r:id="rId17"/>
    <p:sldId id="471" r:id="rId18"/>
    <p:sldId id="500" r:id="rId19"/>
    <p:sldId id="501" r:id="rId20"/>
    <p:sldId id="502" r:id="rId21"/>
    <p:sldId id="470" r:id="rId22"/>
    <p:sldId id="473" r:id="rId23"/>
    <p:sldId id="503" r:id="rId24"/>
    <p:sldId id="466" r:id="rId25"/>
    <p:sldId id="474" r:id="rId26"/>
    <p:sldId id="467" r:id="rId27"/>
    <p:sldId id="475" r:id="rId28"/>
    <p:sldId id="496" r:id="rId29"/>
    <p:sldId id="497" r:id="rId30"/>
    <p:sldId id="373" r:id="rId31"/>
    <p:sldId id="374" r:id="rId32"/>
    <p:sldId id="375" r:id="rId33"/>
    <p:sldId id="498" r:id="rId34"/>
    <p:sldId id="505" r:id="rId35"/>
    <p:sldId id="509" r:id="rId36"/>
    <p:sldId id="478" r:id="rId37"/>
    <p:sldId id="504" r:id="rId38"/>
    <p:sldId id="508" r:id="rId39"/>
    <p:sldId id="476" r:id="rId40"/>
    <p:sldId id="477" r:id="rId41"/>
    <p:sldId id="479" r:id="rId42"/>
    <p:sldId id="485" r:id="rId43"/>
    <p:sldId id="489" r:id="rId44"/>
    <p:sldId id="486" r:id="rId45"/>
    <p:sldId id="487" r:id="rId46"/>
    <p:sldId id="499" r:id="rId47"/>
    <p:sldId id="507" r:id="rId48"/>
    <p:sldId id="511" r:id="rId49"/>
    <p:sldId id="482" r:id="rId50"/>
    <p:sldId id="483" r:id="rId51"/>
    <p:sldId id="484" r:id="rId52"/>
    <p:sldId id="490" r:id="rId53"/>
    <p:sldId id="491" r:id="rId54"/>
    <p:sldId id="492" r:id="rId55"/>
    <p:sldId id="493" r:id="rId56"/>
    <p:sldId id="494" r:id="rId57"/>
    <p:sldId id="495" r:id="rId58"/>
    <p:sldId id="506" r:id="rId59"/>
    <p:sldId id="510" r:id="rId60"/>
    <p:sldId id="402" r:id="rId61"/>
  </p:sldIdLst>
  <p:sldSz cx="9144000" cy="6858000" type="screen4x3"/>
  <p:notesSz cx="6797675" cy="992822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보통 스타일 1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92" autoAdjust="0"/>
    <p:restoredTop sz="94685" autoAdjust="0"/>
  </p:normalViewPr>
  <p:slideViewPr>
    <p:cSldViewPr showGuides="1">
      <p:cViewPr>
        <p:scale>
          <a:sx n="90" d="100"/>
          <a:sy n="90" d="100"/>
        </p:scale>
        <p:origin x="-432" y="-4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9240AA-716A-4E11-9E78-5F4A2498BAA3}" type="datetimeFigureOut">
              <a:rPr lang="ko-KR" altLang="en-US" smtClean="0"/>
              <a:pPr/>
              <a:t>2014-04-30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7F63CD-2645-49E9-AA54-10235E99096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7421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8C2D60-2F62-4613-91E4-38C9589B0DCF}" type="slidenum">
              <a:rPr lang="ko-KR" altLang="en-US" smtClean="0"/>
              <a:pPr>
                <a:defRPr/>
              </a:pPr>
              <a:t>1</a:t>
            </a:fld>
            <a:endParaRPr lang="ko-KR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8C2D60-2F62-4613-91E4-38C9589B0DCF}" type="slidenum">
              <a:rPr lang="ko-KR" altLang="en-US" smtClean="0"/>
              <a:pPr>
                <a:defRPr/>
              </a:pPr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1091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4668AFE-88C0-45D4-977B-1CE59B4BBA5C}" type="datetime1">
              <a:rPr lang="ko-KR" altLang="en-US" smtClean="0"/>
              <a:pPr/>
              <a:t>2014-04-30</a:t>
            </a:fld>
            <a:endParaRPr lang="ko-KR" altLang="en-US" dirty="0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 dirty="0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8D8B458-0D17-4DB3-876C-12CC7FF2B30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64DB81-9BC5-4CD0-B105-BF3DCEB83181}" type="datetime1">
              <a:rPr lang="ko-KR" altLang="en-US" smtClean="0"/>
              <a:pPr/>
              <a:t>2014-04-30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D8B458-0D17-4DB3-876C-12CC7FF2B30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F0B4A6-FCEE-4910-A8DB-84D9C25C93E2}" type="datetime1">
              <a:rPr lang="ko-KR" altLang="en-US" smtClean="0"/>
              <a:pPr/>
              <a:t>2014-04-30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D8B458-0D17-4DB3-876C-12CC7FF2B30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 및 내용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50" descr="standard copy3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50"/>
          <a:stretch>
            <a:fillRect/>
          </a:stretch>
        </p:blipFill>
        <p:spPr bwMode="auto">
          <a:xfrm>
            <a:off x="0" y="0"/>
            <a:ext cx="1714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내용 개체 틀 2"/>
          <p:cNvSpPr>
            <a:spLocks noGrp="1"/>
          </p:cNvSpPr>
          <p:nvPr>
            <p:ph idx="1"/>
          </p:nvPr>
        </p:nvSpPr>
        <p:spPr>
          <a:xfrm>
            <a:off x="2928926" y="642918"/>
            <a:ext cx="5972188" cy="5483245"/>
          </a:xfrm>
          <a:prstGeom prst="rect">
            <a:avLst/>
          </a:prstGeom>
        </p:spPr>
        <p:txBody>
          <a:bodyPr/>
          <a:lstStyle>
            <a:lvl1pPr>
              <a:buFontTx/>
              <a:buBlip>
                <a:blip r:embed="rId3"/>
              </a:buBlip>
              <a:defRPr sz="2400" b="1">
                <a:solidFill>
                  <a:srgbClr val="002060"/>
                </a:solidFill>
              </a:defRPr>
            </a:lvl1pPr>
            <a:lvl2pPr marL="533400" indent="-266700">
              <a:buFontTx/>
              <a:buBlip>
                <a:blip r:embed="rId4"/>
              </a:buBlip>
              <a:defRPr sz="2000" b="1">
                <a:solidFill>
                  <a:srgbClr val="9900CC"/>
                </a:solidFill>
              </a:defRPr>
            </a:lvl2pPr>
            <a:lvl3pPr marL="723900" indent="-190500">
              <a:buFont typeface="맑은 고딕" pitchFamily="50" charset="-127"/>
              <a:buChar char="–"/>
              <a:defRPr sz="1600" b="1"/>
            </a:lvl3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>
          <a:xfrm>
            <a:off x="214282" y="4214822"/>
            <a:ext cx="2428861" cy="571500"/>
          </a:xfrm>
          <a:prstGeom prst="rect">
            <a:avLst/>
          </a:prstGeom>
        </p:spPr>
        <p:txBody>
          <a:bodyPr/>
          <a:lstStyle>
            <a:lvl1pPr>
              <a:lnSpc>
                <a:spcPts val="3800"/>
              </a:lnSpc>
              <a:buNone/>
              <a:defRPr sz="3200" b="1">
                <a:solidFill>
                  <a:srgbClr val="0033CC"/>
                </a:solidFill>
                <a:effectLst/>
                <a:latin typeface="HY헤드라인M" pitchFamily="18" charset="-127"/>
                <a:ea typeface="HY헤드라인M" pitchFamily="18" charset="-127"/>
              </a:defRPr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pic>
        <p:nvPicPr>
          <p:cNvPr id="6" name="그림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147" y="1340768"/>
            <a:ext cx="4784948" cy="4784948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52320" y="116632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98317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그림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01AEA37-0E53-49C8-8230-75BCF598B80B}" type="datetime1">
              <a:rPr lang="ko-KR" altLang="en-US" smtClean="0"/>
              <a:pPr/>
              <a:t>2014-04-30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8D8B458-0D17-4DB3-876C-12CC7FF2B30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418058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F42F3A1-6F05-41D0-A6A8-0DAD8A9C46A1}" type="slidenum">
              <a:rPr lang="en-US" altLang="ko-KR" smtClean="0"/>
              <a:pPr>
                <a:defRPr/>
              </a:pPr>
              <a:t>‹#›</a:t>
            </a:fld>
            <a:endParaRPr lang="en-US" altLang="ko-KR" sz="1200" dirty="0"/>
          </a:p>
        </p:txBody>
      </p:sp>
      <p:sp>
        <p:nvSpPr>
          <p:cNvPr id="4" name="내용 개체 틀 2"/>
          <p:cNvSpPr>
            <a:spLocks noGrp="1"/>
          </p:cNvSpPr>
          <p:nvPr>
            <p:ph idx="1"/>
          </p:nvPr>
        </p:nvSpPr>
        <p:spPr>
          <a:xfrm>
            <a:off x="457200" y="980729"/>
            <a:ext cx="8229600" cy="5145438"/>
          </a:xfrm>
          <a:prstGeom prst="rect">
            <a:avLst/>
          </a:prstGeom>
        </p:spPr>
        <p:txBody>
          <a:bodyPr/>
          <a:lstStyle>
            <a:lvl1pPr>
              <a:defRPr sz="2000" b="0">
                <a:latin typeface="HY헤드라인M" pitchFamily="18" charset="-127"/>
                <a:ea typeface="HY헤드라인M" pitchFamily="18" charset="-127"/>
              </a:defRPr>
            </a:lvl1pPr>
            <a:lvl2pPr>
              <a:defRPr sz="1800" b="0">
                <a:latin typeface="HY헤드라인M" pitchFamily="18" charset="-127"/>
                <a:ea typeface="HY헤드라인M" pitchFamily="18" charset="-127"/>
              </a:defRPr>
            </a:lvl2pPr>
            <a:lvl3pPr>
              <a:defRPr sz="1600" b="0">
                <a:latin typeface="HY헤드라인M" pitchFamily="18" charset="-127"/>
                <a:ea typeface="HY헤드라인M" pitchFamily="18" charset="-127"/>
              </a:defRPr>
            </a:lvl3pPr>
            <a:lvl4pPr>
              <a:defRPr sz="1600" b="0">
                <a:latin typeface="HY헤드라인M" pitchFamily="18" charset="-127"/>
                <a:ea typeface="HY헤드라인M" pitchFamily="18" charset="-127"/>
              </a:defRPr>
            </a:lvl4pPr>
            <a:lvl5pPr>
              <a:defRPr sz="1600" b="0">
                <a:latin typeface="HY헤드라인M" pitchFamily="18" charset="-127"/>
                <a:ea typeface="HY헤드라인M" pitchFamily="18" charset="-127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21148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795F2E-10CD-4F9B-A63E-9DBCA17271E8}" type="datetime1">
              <a:rPr lang="ko-KR" altLang="en-US" smtClean="0"/>
              <a:pPr/>
              <a:t>2014-04-30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D8B458-0D17-4DB3-876C-12CC7FF2B30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F74FB5-DCB1-4780-BDB9-5CDE8DBF76DB}" type="datetime1">
              <a:rPr lang="ko-KR" altLang="en-US" smtClean="0"/>
              <a:pPr/>
              <a:t>2014-04-30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D8B458-0D17-4DB3-876C-12CC7FF2B30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EB987D-EDD2-4719-8553-1D1A26F43941}" type="datetime1">
              <a:rPr lang="ko-KR" altLang="en-US" smtClean="0"/>
              <a:pPr/>
              <a:t>2014-04-30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D8B458-0D17-4DB3-876C-12CC7FF2B30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FBB788-56C6-4777-B5A6-3237EC689EC9}" type="datetime1">
              <a:rPr lang="ko-KR" altLang="en-US" smtClean="0"/>
              <a:pPr/>
              <a:t>2014-04-30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D8B458-0D17-4DB3-876C-12CC7FF2B30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6DD2CC-175B-4CEB-ABD5-18671C39A02F}" type="datetime1">
              <a:rPr lang="ko-KR" altLang="en-US" smtClean="0"/>
              <a:pPr/>
              <a:t>2014-04-30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D8B458-0D17-4DB3-876C-12CC7FF2B30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BB1EB8-513F-4760-BDC0-C38127F036BD}" type="datetime1">
              <a:rPr lang="ko-KR" altLang="en-US" smtClean="0"/>
              <a:pPr/>
              <a:t>2014-04-30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D8B458-0D17-4DB3-876C-12CC7FF2B30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89B73A4-93B1-49BF-892E-BD27678AC4F5}" type="datetime1">
              <a:rPr lang="ko-KR" altLang="en-US" smtClean="0"/>
              <a:pPr/>
              <a:t>2014-04-30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D8B458-0D17-4DB3-876C-12CC7FF2B30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93D2CD0-CB30-43D9-9C18-66B15C9E3A6A}" type="datetime1">
              <a:rPr lang="ko-KR" altLang="en-US" smtClean="0"/>
              <a:pPr/>
              <a:t>2014-04-30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8D8B458-0D17-4DB3-876C-12CC7FF2B30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6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93D2CD0-CB30-43D9-9C18-66B15C9E3A6A}" type="datetime1">
              <a:rPr lang="ko-KR" altLang="en-US" smtClean="0"/>
              <a:pPr/>
              <a:t>2014-04-30</a:t>
            </a:fld>
            <a:endParaRPr lang="ko-KR" altLang="en-US" dirty="0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ko-KR" altLang="en-US" dirty="0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8D8B458-0D17-4DB3-876C-12CC7FF2B30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693" r:id="rId13"/>
    <p:sldLayoutId id="2147483710" r:id="rId14"/>
  </p:sldLayoutIdLst>
  <p:hf hdr="0" ftr="0" dt="0"/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gif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ctrTitle"/>
          </p:nvPr>
        </p:nvSpPr>
        <p:spPr bwMode="auto">
          <a:xfrm>
            <a:off x="323528" y="764705"/>
            <a:ext cx="8602012" cy="2261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>
              <a:lnSpc>
                <a:spcPct val="130000"/>
              </a:lnSpc>
            </a:pPr>
            <a:r>
              <a:rPr lang="en-US" altLang="ko-KR" sz="3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견고딕" pitchFamily="18" charset="-127"/>
                <a:ea typeface="HY견고딕" pitchFamily="18" charset="-127"/>
              </a:rPr>
              <a:t/>
            </a:r>
            <a:br>
              <a:rPr lang="en-US" altLang="ko-KR" sz="3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견고딕" pitchFamily="18" charset="-127"/>
                <a:ea typeface="HY견고딕" pitchFamily="18" charset="-127"/>
              </a:rPr>
              <a:t/>
            </a:r>
            <a:br>
              <a:rPr lang="en-US" altLang="ko-K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5300" b="1" kern="800" dirty="0" smtClean="0"/>
              <a:t>사회복지시설의  개인정보보호  </a:t>
            </a:r>
            <a:r>
              <a:rPr lang="en-US" altLang="ko-KR" sz="4000" b="1" kern="800" dirty="0" smtClean="0"/>
              <a:t/>
            </a:r>
            <a:br>
              <a:rPr lang="en-US" altLang="ko-KR" sz="4000" b="1" kern="800" dirty="0" smtClean="0"/>
            </a:br>
            <a:r>
              <a:rPr lang="ko-KR" altLang="en-US" sz="2000" dirty="0" smtClean="0"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700" dirty="0" smtClean="0"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</a:rPr>
              <a:t>『</a:t>
            </a:r>
            <a:r>
              <a:rPr lang="ko-KR" altLang="en-US" sz="2700" dirty="0" smtClean="0"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</a:rPr>
              <a:t>사회복지시설 개인정보보호 가이드라인</a:t>
            </a:r>
            <a:r>
              <a:rPr lang="en-US" altLang="ko-KR" sz="2700" dirty="0" smtClean="0"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</a:rPr>
              <a:t>』</a:t>
            </a:r>
            <a:r>
              <a:rPr lang="ko-KR" altLang="en-US" sz="2700" dirty="0" smtClean="0"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</a:rPr>
              <a:t>중심</a:t>
            </a:r>
            <a:r>
              <a:rPr lang="en-US" altLang="ko-KR" sz="2700" b="1" kern="800" dirty="0" smtClean="0"/>
              <a:t/>
            </a:r>
            <a:br>
              <a:rPr lang="en-US" altLang="ko-KR" sz="2700" b="1" kern="800" dirty="0" smtClean="0"/>
            </a:br>
            <a:endParaRPr lang="ko-KR" altLang="en-US" sz="2700" b="1" kern="800" dirty="0"/>
          </a:p>
        </p:txBody>
      </p:sp>
      <p:sp>
        <p:nvSpPr>
          <p:cNvPr id="5" name="직사각형 4"/>
          <p:cNvSpPr/>
          <p:nvPr/>
        </p:nvSpPr>
        <p:spPr>
          <a:xfrm>
            <a:off x="3860105" y="3739098"/>
            <a:ext cx="14943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ko-K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그래픽" pitchFamily="18" charset="-127"/>
                <a:ea typeface="HY그래픽" pitchFamily="18" charset="-127"/>
              </a:rPr>
              <a:t>2014. 04.</a:t>
            </a:r>
            <a:endParaRPr lang="en-US" altLang="ko-KR" sz="2400" b="1" dirty="0">
              <a:solidFill>
                <a:schemeClr val="tx1">
                  <a:lumMod val="95000"/>
                  <a:lumOff val="5000"/>
                </a:schemeClr>
              </a:solidFill>
              <a:latin typeface="HY그래픽" pitchFamily="18" charset="-127"/>
              <a:ea typeface="HY그래픽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5"/>
          <p:cNvSpPr>
            <a:spLocks noChangeArrowheads="1"/>
          </p:cNvSpPr>
          <p:nvPr/>
        </p:nvSpPr>
        <p:spPr bwMode="auto">
          <a:xfrm>
            <a:off x="265113" y="1411288"/>
            <a:ext cx="8582025" cy="1190625"/>
          </a:xfrm>
          <a:prstGeom prst="roundRect">
            <a:avLst>
              <a:gd name="adj" fmla="val 3829"/>
            </a:avLst>
          </a:prstGeom>
          <a:solidFill>
            <a:srgbClr val="3E7892"/>
          </a:solidFill>
          <a:ln w="3175" algn="ctr">
            <a:solidFill>
              <a:srgbClr val="3E7892"/>
            </a:solidFill>
            <a:round/>
            <a:headEnd/>
            <a:tailEnd/>
          </a:ln>
        </p:spPr>
        <p:txBody>
          <a:bodyPr wrap="none" anchor="ctr"/>
          <a:lstStyle/>
          <a:p>
            <a:pPr eaLnBrk="0" latinLnBrk="0" hangingPunct="0">
              <a:spcBef>
                <a:spcPct val="0"/>
              </a:spcBef>
            </a:pPr>
            <a:endParaRPr kumimoji="0" lang="ko-KR" altLang="en-US" sz="1800" b="0" smtClean="0">
              <a:solidFill>
                <a:srgbClr val="000000"/>
              </a:solidFill>
              <a:latin typeface="Arial" charset="0"/>
              <a:ea typeface="HY헤드라인M" pitchFamily="18" charset="-127"/>
            </a:endParaRPr>
          </a:p>
        </p:txBody>
      </p:sp>
      <p:sp>
        <p:nvSpPr>
          <p:cNvPr id="12293" name="AutoShape 60"/>
          <p:cNvSpPr>
            <a:spLocks noChangeArrowheads="1"/>
          </p:cNvSpPr>
          <p:nvPr/>
        </p:nvSpPr>
        <p:spPr bwMode="auto">
          <a:xfrm>
            <a:off x="252413" y="1457325"/>
            <a:ext cx="8593137" cy="1611635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chemeClr val="bg1"/>
              </a:gs>
              <a:gs pos="100000">
                <a:srgbClr val="EAEAEA"/>
              </a:gs>
            </a:gsLst>
            <a:lin ang="5400000" scaled="1"/>
          </a:gradFill>
          <a:ln w="3175">
            <a:solidFill>
              <a:srgbClr val="3E7892"/>
            </a:solidFill>
            <a:round/>
            <a:headEnd/>
            <a:tailEnd/>
          </a:ln>
        </p:spPr>
        <p:txBody>
          <a:bodyPr wrap="none" anchor="ctr"/>
          <a:lstStyle/>
          <a:p>
            <a:pPr eaLnBrk="0" latinLnBrk="0" hangingPunct="0">
              <a:spcBef>
                <a:spcPct val="0"/>
              </a:spcBef>
            </a:pPr>
            <a:endParaRPr kumimoji="0" lang="ko-KR" altLang="en-US" sz="1800" b="0" smtClean="0">
              <a:solidFill>
                <a:srgbClr val="000000"/>
              </a:solidFill>
              <a:latin typeface="Arial" charset="0"/>
              <a:ea typeface="HY헤드라인M" pitchFamily="18" charset="-127"/>
            </a:endParaRPr>
          </a:p>
        </p:txBody>
      </p:sp>
      <p:grpSp>
        <p:nvGrpSpPr>
          <p:cNvPr id="2" name="그룹 10"/>
          <p:cNvGrpSpPr>
            <a:grpSpLocks/>
          </p:cNvGrpSpPr>
          <p:nvPr/>
        </p:nvGrpSpPr>
        <p:grpSpPr bwMode="auto">
          <a:xfrm>
            <a:off x="515937" y="1052513"/>
            <a:ext cx="3191967" cy="504279"/>
            <a:chOff x="327025" y="1786415"/>
            <a:chExt cx="5465763" cy="323373"/>
          </a:xfrm>
        </p:grpSpPr>
        <p:sp>
          <p:nvSpPr>
            <p:cNvPr id="12299" name="AutoShape 62"/>
            <p:cNvSpPr>
              <a:spLocks noChangeArrowheads="1"/>
            </p:cNvSpPr>
            <p:nvPr/>
          </p:nvSpPr>
          <p:spPr bwMode="auto">
            <a:xfrm>
              <a:off x="327025" y="1786415"/>
              <a:ext cx="5465763" cy="323373"/>
            </a:xfrm>
            <a:prstGeom prst="roundRect">
              <a:avLst>
                <a:gd name="adj" fmla="val 50000"/>
              </a:avLst>
            </a:prstGeom>
            <a:blipFill dpi="0" rotWithShape="1">
              <a:blip r:embed="rId2" cstate="print"/>
              <a:srcRect/>
              <a:stretch>
                <a:fillRect/>
              </a:stretch>
            </a:blip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latinLnBrk="0" hangingPunct="0">
                <a:spcBef>
                  <a:spcPct val="0"/>
                </a:spcBef>
              </a:pPr>
              <a:endParaRPr kumimoji="0" lang="ko-KR" altLang="en-US" sz="1800" b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7" name="AutoShape 63"/>
            <p:cNvSpPr>
              <a:spLocks noChangeArrowheads="1"/>
            </p:cNvSpPr>
            <p:nvPr/>
          </p:nvSpPr>
          <p:spPr bwMode="auto">
            <a:xfrm flipV="1">
              <a:off x="448131" y="1807863"/>
              <a:ext cx="5229263" cy="11796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gamma/>
                    <a:tint val="0"/>
                    <a:invGamma/>
                    <a:alpha val="52000"/>
                  </a:schemeClr>
                </a:gs>
              </a:gsLst>
              <a:lin ang="5400000" scaled="1"/>
            </a:gradFill>
            <a:ln w="1905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latinLnBrk="0" hangingPunct="0">
                <a:spcBef>
                  <a:spcPct val="0"/>
                </a:spcBef>
                <a:defRPr/>
              </a:pPr>
              <a:endParaRPr kumimoji="0" lang="ko-KR" altLang="en-US" sz="1800" b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2301" name="Text Box 73"/>
            <p:cNvSpPr txBox="1">
              <a:spLocks noChangeArrowheads="1"/>
            </p:cNvSpPr>
            <p:nvPr/>
          </p:nvSpPr>
          <p:spPr bwMode="auto">
            <a:xfrm>
              <a:off x="369298" y="1840928"/>
              <a:ext cx="5396070" cy="256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9pPr>
            </a:lstStyle>
            <a:p>
              <a:pPr algn="ctr" eaLnBrk="0" latinLnBrk="0" hangingPunct="0">
                <a:spcBef>
                  <a:spcPct val="0"/>
                </a:spcBef>
              </a:pPr>
              <a:r>
                <a:rPr kumimoji="0" lang="ko-KR" altLang="en-US" sz="2000" b="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현행법 제</a:t>
              </a:r>
              <a:r>
                <a:rPr kumimoji="0" lang="en-US" altLang="ko-KR" sz="2000" b="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24</a:t>
              </a:r>
              <a:r>
                <a:rPr kumimoji="0" lang="ko-KR" altLang="en-US" sz="2000" b="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조 제</a:t>
              </a:r>
              <a:r>
                <a:rPr kumimoji="0" lang="en-US" altLang="ko-KR" sz="2000" b="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1</a:t>
              </a:r>
              <a:r>
                <a:rPr kumimoji="0" lang="ko-KR" altLang="en-US" sz="2000" b="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항</a:t>
              </a:r>
              <a:endParaRPr kumimoji="0" lang="en-US" altLang="ko-KR" sz="2000" b="0" dirty="0" smtClean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pic>
        <p:nvPicPr>
          <p:cNvPr id="12297" name="Picture 62" descr="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544962"/>
            <a:ext cx="233362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슬라이드 번호 개체 틀 1"/>
          <p:cNvSpPr txBox="1">
            <a:spLocks/>
          </p:cNvSpPr>
          <p:nvPr/>
        </p:nvSpPr>
        <p:spPr>
          <a:xfrm>
            <a:off x="3491880" y="63563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10</a:t>
            </a:fld>
            <a:endParaRPr lang="ko-KR" altLang="en-US" sz="16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제목 1"/>
          <p:cNvSpPr txBox="1">
            <a:spLocks/>
          </p:cNvSpPr>
          <p:nvPr/>
        </p:nvSpPr>
        <p:spPr>
          <a:xfrm>
            <a:off x="439738" y="260350"/>
            <a:ext cx="8229600" cy="576263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주민번호 수집 법정주의</a:t>
            </a:r>
            <a:r>
              <a:rPr kumimoji="1" lang="en-US" altLang="ko-KR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1" lang="ko-KR" altLang="en-US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법 개정</a:t>
            </a:r>
            <a:r>
              <a:rPr kumimoji="1" lang="en-US" altLang="ko-KR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)</a:t>
            </a:r>
            <a:endParaRPr kumimoji="1" lang="ko-KR" altLang="en-US" sz="41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AutoShape 5"/>
          <p:cNvSpPr>
            <a:spLocks noChangeArrowheads="1"/>
          </p:cNvSpPr>
          <p:nvPr/>
        </p:nvSpPr>
        <p:spPr bwMode="auto">
          <a:xfrm>
            <a:off x="264220" y="3643759"/>
            <a:ext cx="8582025" cy="1190625"/>
          </a:xfrm>
          <a:prstGeom prst="roundRect">
            <a:avLst>
              <a:gd name="adj" fmla="val 3829"/>
            </a:avLst>
          </a:prstGeom>
          <a:solidFill>
            <a:srgbClr val="3E7892"/>
          </a:solidFill>
          <a:ln w="3175" algn="ctr">
            <a:solidFill>
              <a:srgbClr val="3E7892"/>
            </a:solidFill>
            <a:round/>
            <a:headEnd/>
            <a:tailEnd/>
          </a:ln>
        </p:spPr>
        <p:txBody>
          <a:bodyPr wrap="none" anchor="ctr"/>
          <a:lstStyle/>
          <a:p>
            <a:pPr eaLnBrk="0" latinLnBrk="0" hangingPunct="0">
              <a:spcBef>
                <a:spcPct val="0"/>
              </a:spcBef>
            </a:pPr>
            <a:endParaRPr kumimoji="0" lang="ko-KR" altLang="en-US" sz="1800" b="0" smtClean="0">
              <a:solidFill>
                <a:srgbClr val="000000"/>
              </a:solidFill>
              <a:latin typeface="Arial" charset="0"/>
              <a:ea typeface="HY헤드라인M" pitchFamily="18" charset="-127"/>
            </a:endParaRPr>
          </a:p>
        </p:txBody>
      </p:sp>
      <p:sp>
        <p:nvSpPr>
          <p:cNvPr id="16" name="AutoShape 60"/>
          <p:cNvSpPr>
            <a:spLocks noChangeArrowheads="1"/>
          </p:cNvSpPr>
          <p:nvPr/>
        </p:nvSpPr>
        <p:spPr bwMode="auto">
          <a:xfrm>
            <a:off x="251520" y="3689796"/>
            <a:ext cx="8593137" cy="2547516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chemeClr val="bg1"/>
              </a:gs>
              <a:gs pos="100000">
                <a:srgbClr val="EAEAEA"/>
              </a:gs>
            </a:gsLst>
            <a:lin ang="5400000" scaled="1"/>
          </a:gradFill>
          <a:ln w="3175">
            <a:solidFill>
              <a:srgbClr val="3E7892"/>
            </a:solidFill>
            <a:round/>
            <a:headEnd/>
            <a:tailEnd/>
          </a:ln>
        </p:spPr>
        <p:txBody>
          <a:bodyPr wrap="none" anchor="ctr"/>
          <a:lstStyle/>
          <a:p>
            <a:pPr eaLnBrk="0" latinLnBrk="0" hangingPunct="0">
              <a:spcBef>
                <a:spcPct val="0"/>
              </a:spcBef>
            </a:pPr>
            <a:endParaRPr kumimoji="0" lang="ko-KR" altLang="en-US" sz="1800" b="0" smtClean="0">
              <a:solidFill>
                <a:srgbClr val="000000"/>
              </a:solidFill>
              <a:latin typeface="Arial" charset="0"/>
              <a:ea typeface="HY헤드라인M" pitchFamily="18" charset="-127"/>
            </a:endParaRPr>
          </a:p>
        </p:txBody>
      </p:sp>
      <p:grpSp>
        <p:nvGrpSpPr>
          <p:cNvPr id="3" name="그룹 10"/>
          <p:cNvGrpSpPr>
            <a:grpSpLocks/>
          </p:cNvGrpSpPr>
          <p:nvPr/>
        </p:nvGrpSpPr>
        <p:grpSpPr bwMode="auto">
          <a:xfrm>
            <a:off x="515044" y="3284984"/>
            <a:ext cx="3768924" cy="504279"/>
            <a:chOff x="327025" y="1786415"/>
            <a:chExt cx="5465763" cy="323373"/>
          </a:xfrm>
        </p:grpSpPr>
        <p:sp>
          <p:nvSpPr>
            <p:cNvPr id="18" name="AutoShape 62"/>
            <p:cNvSpPr>
              <a:spLocks noChangeArrowheads="1"/>
            </p:cNvSpPr>
            <p:nvPr/>
          </p:nvSpPr>
          <p:spPr bwMode="auto">
            <a:xfrm>
              <a:off x="327025" y="1786415"/>
              <a:ext cx="5465763" cy="323373"/>
            </a:xfrm>
            <a:prstGeom prst="roundRect">
              <a:avLst>
                <a:gd name="adj" fmla="val 50000"/>
              </a:avLst>
            </a:prstGeom>
            <a:blipFill dpi="0" rotWithShape="1">
              <a:blip r:embed="rId2" cstate="print"/>
              <a:srcRect/>
              <a:stretch>
                <a:fillRect/>
              </a:stretch>
            </a:blip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latinLnBrk="0" hangingPunct="0">
                <a:spcBef>
                  <a:spcPct val="0"/>
                </a:spcBef>
              </a:pPr>
              <a:endParaRPr kumimoji="0" lang="ko-KR" altLang="en-US" sz="1800" b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9" name="AutoShape 63"/>
            <p:cNvSpPr>
              <a:spLocks noChangeArrowheads="1"/>
            </p:cNvSpPr>
            <p:nvPr/>
          </p:nvSpPr>
          <p:spPr bwMode="auto">
            <a:xfrm flipV="1">
              <a:off x="448131" y="1807863"/>
              <a:ext cx="5229263" cy="11796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gamma/>
                    <a:tint val="0"/>
                    <a:invGamma/>
                    <a:alpha val="52000"/>
                  </a:schemeClr>
                </a:gs>
              </a:gsLst>
              <a:lin ang="5400000" scaled="1"/>
            </a:gradFill>
            <a:ln w="1905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latinLnBrk="0" hangingPunct="0">
                <a:spcBef>
                  <a:spcPct val="0"/>
                </a:spcBef>
                <a:defRPr/>
              </a:pPr>
              <a:endParaRPr kumimoji="0" lang="ko-KR" altLang="en-US" sz="1800" b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0" name="Text Box 73"/>
            <p:cNvSpPr txBox="1">
              <a:spLocks noChangeArrowheads="1"/>
            </p:cNvSpPr>
            <p:nvPr/>
          </p:nvSpPr>
          <p:spPr bwMode="auto">
            <a:xfrm>
              <a:off x="369298" y="1840928"/>
              <a:ext cx="5396070" cy="256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9pPr>
            </a:lstStyle>
            <a:p>
              <a:pPr algn="ctr" eaLnBrk="0" latinLnBrk="0" hangingPunct="0">
                <a:spcBef>
                  <a:spcPct val="0"/>
                </a:spcBef>
              </a:pPr>
              <a:r>
                <a:rPr kumimoji="0" lang="ko-KR" altLang="en-US" sz="2000" b="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개정법 제</a:t>
              </a:r>
              <a:r>
                <a:rPr kumimoji="0" lang="en-US" altLang="ko-KR" sz="2000" b="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24</a:t>
              </a:r>
              <a:r>
                <a:rPr kumimoji="0" lang="ko-KR" altLang="en-US" sz="2000" b="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조의</a:t>
              </a:r>
              <a:r>
                <a:rPr kumimoji="0" lang="en-US" altLang="ko-KR" sz="2000" b="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2 </a:t>
              </a:r>
              <a:r>
                <a:rPr kumimoji="0" lang="ko-KR" altLang="en-US" sz="2000" b="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제</a:t>
              </a:r>
              <a:r>
                <a:rPr kumimoji="0" lang="en-US" altLang="ko-KR" sz="2000" b="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1</a:t>
              </a:r>
              <a:r>
                <a:rPr kumimoji="0" lang="ko-KR" altLang="en-US" sz="2000" b="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항</a:t>
              </a:r>
              <a:endParaRPr kumimoji="0" lang="en-US" altLang="ko-KR" sz="2000" b="0" dirty="0" smtClean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22" name="Rectangle 5"/>
          <p:cNvSpPr txBox="1">
            <a:spLocks noChangeArrowheads="1"/>
          </p:cNvSpPr>
          <p:nvPr/>
        </p:nvSpPr>
        <p:spPr bwMode="auto">
          <a:xfrm>
            <a:off x="755576" y="3933344"/>
            <a:ext cx="828092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9pPr>
          </a:lstStyle>
          <a:p>
            <a:endParaRPr lang="ko-KR" altLang="en-US" sz="2000" dirty="0" smtClean="0"/>
          </a:p>
          <a:p>
            <a:pPr algn="just" eaLnBrk="0" latinLnBrk="0" hangingPunct="0">
              <a:lnSpc>
                <a:spcPct val="150000"/>
              </a:lnSpc>
              <a:spcBef>
                <a:spcPct val="0"/>
              </a:spcBef>
            </a:pPr>
            <a:endParaRPr kumimoji="0" lang="ko-KR" altLang="en-US" sz="1000" b="0" dirty="0" smtClean="0">
              <a:solidFill>
                <a:srgbClr val="000000"/>
              </a:solidFill>
              <a:latin typeface="HY견고딕" pitchFamily="18" charset="-127"/>
              <a:ea typeface="HY견고딕" pitchFamily="18" charset="-127"/>
            </a:endParaRPr>
          </a:p>
          <a:p>
            <a:pPr algn="just" eaLnBrk="0" latinLnBrk="0" hangingPunct="0">
              <a:lnSpc>
                <a:spcPct val="150000"/>
              </a:lnSpc>
              <a:spcBef>
                <a:spcPct val="0"/>
              </a:spcBef>
            </a:pPr>
            <a:r>
              <a:rPr kumimoji="0" lang="ko-KR" altLang="en-US" sz="2000" b="0" dirty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endParaRPr kumimoji="0" lang="en-US" altLang="ko-KR" sz="1600" b="0" dirty="0" smtClean="0">
              <a:solidFill>
                <a:srgbClr val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9943" y="6226679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내용 개체 틀 29"/>
          <p:cNvSpPr>
            <a:spLocks noGrp="1"/>
          </p:cNvSpPr>
          <p:nvPr>
            <p:ph idx="1"/>
          </p:nvPr>
        </p:nvSpPr>
        <p:spPr>
          <a:xfrm>
            <a:off x="457200" y="1714489"/>
            <a:ext cx="8229600" cy="1214445"/>
          </a:xfrm>
        </p:spPr>
        <p:txBody>
          <a:bodyPr>
            <a:normAutofit fontScale="70000" lnSpcReduction="20000"/>
          </a:bodyPr>
          <a:lstStyle/>
          <a:p>
            <a:r>
              <a:rPr lang="ko-KR" altLang="en-US" sz="2800" dirty="0" smtClean="0"/>
              <a:t>정보주체로부터 별도 동의를 받은 경우</a:t>
            </a:r>
            <a:endParaRPr lang="en-US" altLang="ko-KR" sz="2800" dirty="0" smtClean="0"/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법령에서 구체적으로 주민등록번호 처리를 </a:t>
            </a:r>
            <a:r>
              <a:rPr lang="ko-KR" altLang="en-US" sz="2800" dirty="0" err="1" smtClean="0"/>
              <a:t>요구ㆍ허용한</a:t>
            </a:r>
            <a:r>
              <a:rPr lang="ko-KR" altLang="en-US" sz="2800" dirty="0" smtClean="0"/>
              <a:t> 경우</a:t>
            </a:r>
          </a:p>
          <a:p>
            <a:endParaRPr lang="ko-KR" altLang="en-US" dirty="0"/>
          </a:p>
        </p:txBody>
      </p:sp>
      <p:sp>
        <p:nvSpPr>
          <p:cNvPr id="31" name="내용 개체 틀 29"/>
          <p:cNvSpPr txBox="1">
            <a:spLocks/>
          </p:cNvSpPr>
          <p:nvPr/>
        </p:nvSpPr>
        <p:spPr>
          <a:xfrm>
            <a:off x="457200" y="3929066"/>
            <a:ext cx="8229600" cy="2286016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/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ko-KR" altLang="en-US" sz="2800" dirty="0" smtClean="0"/>
              <a:t>법령에서 구체적으로 주민등록번호 처리를 </a:t>
            </a:r>
            <a:r>
              <a:rPr lang="ko-KR" altLang="en-US" sz="2800" dirty="0" err="1" smtClean="0"/>
              <a:t>요구ㆍ허용한</a:t>
            </a:r>
            <a:r>
              <a:rPr lang="ko-KR" altLang="en-US" sz="2800" dirty="0" smtClean="0"/>
              <a:t> 경우</a:t>
            </a: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ko-KR" altLang="en-US" sz="2800" dirty="0" smtClean="0"/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ko-KR" altLang="en-US" sz="2800" dirty="0" smtClean="0"/>
              <a:t>정보주체 </a:t>
            </a:r>
            <a:r>
              <a:rPr lang="ko-KR" altLang="en-US" sz="2800" dirty="0" err="1" smtClean="0"/>
              <a:t>또는제</a:t>
            </a:r>
            <a:r>
              <a:rPr lang="en-US" altLang="ko-KR" sz="2800" dirty="0" smtClean="0"/>
              <a:t>3</a:t>
            </a:r>
            <a:r>
              <a:rPr lang="ko-KR" altLang="en-US" sz="2800" dirty="0" smtClean="0"/>
              <a:t>자의 급박한 생명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신체</a:t>
            </a:r>
            <a:r>
              <a:rPr lang="en-US" altLang="ko-KR" sz="2800" dirty="0" smtClean="0"/>
              <a:t>, </a:t>
            </a:r>
            <a:r>
              <a:rPr lang="ko-KR" altLang="en-US" sz="2800" dirty="0" err="1" smtClean="0"/>
              <a:t>재산ㆍ이익을</a:t>
            </a:r>
            <a:r>
              <a:rPr lang="ko-KR" altLang="en-US" sz="2800" dirty="0" smtClean="0"/>
              <a:t> 위해 명백히</a:t>
            </a: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altLang="ko-KR" sz="2800" dirty="0" smtClean="0"/>
              <a:t>	</a:t>
            </a:r>
            <a:r>
              <a:rPr lang="ko-KR" altLang="en-US" sz="2800" dirty="0" smtClean="0"/>
              <a:t>필요하다고 인정되는 경우</a:t>
            </a: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ko-KR" altLang="en-US" sz="2800" dirty="0" smtClean="0"/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ko-KR" altLang="en-US" sz="2800" dirty="0" smtClean="0"/>
              <a:t>기타 이에 준하는 경우로서 </a:t>
            </a:r>
            <a:r>
              <a:rPr lang="ko-KR" altLang="en-US" sz="2800" dirty="0" err="1" smtClean="0"/>
              <a:t>안정행정부령으로</a:t>
            </a:r>
            <a:r>
              <a:rPr lang="ko-KR" altLang="en-US" sz="2800" dirty="0" smtClean="0"/>
              <a:t> 정하는 경우</a:t>
            </a:r>
            <a:endParaRPr lang="en-US" altLang="ko-KR" sz="2800" dirty="0" smtClean="0"/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en-US" altLang="ko-KR" sz="2800" dirty="0" smtClean="0"/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Blip>
                <a:blip r:embed="rId5"/>
              </a:buBlip>
            </a:pPr>
            <a:r>
              <a:rPr lang="ko-KR" altLang="en-US" sz="2800" b="1" dirty="0" smtClean="0">
                <a:solidFill>
                  <a:srgbClr val="0000FF"/>
                </a:solidFill>
              </a:rPr>
              <a:t>기 보유 주민번호 중 법령상 근거가 없는 경우 법 시행 후 </a:t>
            </a:r>
            <a:r>
              <a:rPr lang="en-US" altLang="ko-KR" sz="2800" b="1" dirty="0" smtClean="0">
                <a:solidFill>
                  <a:srgbClr val="0000FF"/>
                </a:solidFill>
              </a:rPr>
              <a:t>2</a:t>
            </a:r>
            <a:r>
              <a:rPr lang="ko-KR" altLang="en-US" sz="2800" b="1" dirty="0" smtClean="0">
                <a:solidFill>
                  <a:srgbClr val="0000FF"/>
                </a:solidFill>
              </a:rPr>
              <a:t>년 이내 파기</a:t>
            </a:r>
          </a:p>
        </p:txBody>
      </p:sp>
    </p:spTree>
    <p:extLst>
      <p:ext uri="{BB962C8B-B14F-4D97-AF65-F5344CB8AC3E}">
        <p14:creationId xmlns:p14="http://schemas.microsoft.com/office/powerpoint/2010/main" val="13016756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5"/>
          <p:cNvSpPr>
            <a:spLocks noChangeArrowheads="1"/>
          </p:cNvSpPr>
          <p:nvPr/>
        </p:nvSpPr>
        <p:spPr bwMode="auto">
          <a:xfrm>
            <a:off x="265113" y="1411289"/>
            <a:ext cx="8582025" cy="937592"/>
          </a:xfrm>
          <a:prstGeom prst="roundRect">
            <a:avLst>
              <a:gd name="adj" fmla="val 3829"/>
            </a:avLst>
          </a:prstGeom>
          <a:solidFill>
            <a:srgbClr val="3E7892"/>
          </a:solidFill>
          <a:ln w="3175" algn="ctr">
            <a:solidFill>
              <a:srgbClr val="3E7892"/>
            </a:solidFill>
            <a:round/>
            <a:headEnd/>
            <a:tailEnd/>
          </a:ln>
        </p:spPr>
        <p:txBody>
          <a:bodyPr wrap="none" anchor="ctr"/>
          <a:lstStyle/>
          <a:p>
            <a:pPr eaLnBrk="0" latinLnBrk="0" hangingPunct="0">
              <a:spcBef>
                <a:spcPct val="0"/>
              </a:spcBef>
            </a:pPr>
            <a:endParaRPr kumimoji="0" lang="ko-KR" altLang="en-US" sz="1800" b="0" smtClean="0">
              <a:solidFill>
                <a:srgbClr val="000000"/>
              </a:solidFill>
              <a:latin typeface="Arial" charset="0"/>
              <a:ea typeface="HY헤드라인M" pitchFamily="18" charset="-127"/>
            </a:endParaRPr>
          </a:p>
        </p:txBody>
      </p:sp>
      <p:sp>
        <p:nvSpPr>
          <p:cNvPr id="12293" name="AutoShape 60"/>
          <p:cNvSpPr>
            <a:spLocks noChangeArrowheads="1"/>
          </p:cNvSpPr>
          <p:nvPr/>
        </p:nvSpPr>
        <p:spPr bwMode="auto">
          <a:xfrm>
            <a:off x="252413" y="1457325"/>
            <a:ext cx="8593137" cy="891555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chemeClr val="bg1"/>
              </a:gs>
              <a:gs pos="100000">
                <a:srgbClr val="EAEAEA"/>
              </a:gs>
            </a:gsLst>
            <a:lin ang="5400000" scaled="1"/>
          </a:gradFill>
          <a:ln w="3175">
            <a:solidFill>
              <a:srgbClr val="3E7892"/>
            </a:solidFill>
            <a:round/>
            <a:headEnd/>
            <a:tailEnd/>
          </a:ln>
        </p:spPr>
        <p:txBody>
          <a:bodyPr wrap="none" anchor="ctr"/>
          <a:lstStyle/>
          <a:p>
            <a:pPr eaLnBrk="0" latinLnBrk="0" hangingPunct="0">
              <a:spcBef>
                <a:spcPct val="0"/>
              </a:spcBef>
            </a:pPr>
            <a:endParaRPr kumimoji="0" lang="ko-KR" altLang="en-US" sz="1800" b="0" smtClean="0">
              <a:solidFill>
                <a:srgbClr val="000000"/>
              </a:solidFill>
              <a:latin typeface="Arial" charset="0"/>
              <a:ea typeface="HY헤드라인M" pitchFamily="18" charset="-127"/>
            </a:endParaRPr>
          </a:p>
        </p:txBody>
      </p:sp>
      <p:grpSp>
        <p:nvGrpSpPr>
          <p:cNvPr id="2" name="그룹 10"/>
          <p:cNvGrpSpPr>
            <a:grpSpLocks/>
          </p:cNvGrpSpPr>
          <p:nvPr/>
        </p:nvGrpSpPr>
        <p:grpSpPr bwMode="auto">
          <a:xfrm>
            <a:off x="515937" y="1052513"/>
            <a:ext cx="2255863" cy="504279"/>
            <a:chOff x="327025" y="1786415"/>
            <a:chExt cx="5465763" cy="323373"/>
          </a:xfrm>
        </p:grpSpPr>
        <p:sp>
          <p:nvSpPr>
            <p:cNvPr id="12299" name="AutoShape 62"/>
            <p:cNvSpPr>
              <a:spLocks noChangeArrowheads="1"/>
            </p:cNvSpPr>
            <p:nvPr/>
          </p:nvSpPr>
          <p:spPr bwMode="auto">
            <a:xfrm>
              <a:off x="327025" y="1786415"/>
              <a:ext cx="5465763" cy="323373"/>
            </a:xfrm>
            <a:prstGeom prst="roundRect">
              <a:avLst>
                <a:gd name="adj" fmla="val 50000"/>
              </a:avLst>
            </a:prstGeom>
            <a:blipFill dpi="0" rotWithShape="1">
              <a:blip r:embed="rId2" cstate="print"/>
              <a:srcRect/>
              <a:stretch>
                <a:fillRect/>
              </a:stretch>
            </a:blip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latinLnBrk="0" hangingPunct="0">
                <a:spcBef>
                  <a:spcPct val="0"/>
                </a:spcBef>
              </a:pPr>
              <a:endParaRPr kumimoji="0" lang="ko-KR" altLang="en-US" sz="1800" b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7" name="AutoShape 63"/>
            <p:cNvSpPr>
              <a:spLocks noChangeArrowheads="1"/>
            </p:cNvSpPr>
            <p:nvPr/>
          </p:nvSpPr>
          <p:spPr bwMode="auto">
            <a:xfrm flipV="1">
              <a:off x="448131" y="1807863"/>
              <a:ext cx="5229263" cy="11796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gamma/>
                    <a:tint val="0"/>
                    <a:invGamma/>
                    <a:alpha val="52000"/>
                  </a:schemeClr>
                </a:gs>
              </a:gsLst>
              <a:lin ang="5400000" scaled="1"/>
            </a:gradFill>
            <a:ln w="1905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latinLnBrk="0" hangingPunct="0">
                <a:spcBef>
                  <a:spcPct val="0"/>
                </a:spcBef>
                <a:defRPr/>
              </a:pPr>
              <a:endParaRPr kumimoji="0" lang="ko-KR" altLang="en-US" sz="1800" b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2301" name="Text Box 73"/>
            <p:cNvSpPr txBox="1">
              <a:spLocks noChangeArrowheads="1"/>
            </p:cNvSpPr>
            <p:nvPr/>
          </p:nvSpPr>
          <p:spPr bwMode="auto">
            <a:xfrm>
              <a:off x="369298" y="1840928"/>
              <a:ext cx="5396070" cy="256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9pPr>
            </a:lstStyle>
            <a:p>
              <a:pPr algn="ctr" eaLnBrk="0" latinLnBrk="0" hangingPunct="0">
                <a:spcBef>
                  <a:spcPct val="0"/>
                </a:spcBef>
              </a:pPr>
              <a:r>
                <a:rPr lang="ko-KR" altLang="en-US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현행법</a:t>
              </a:r>
              <a:endParaRPr kumimoji="0" lang="en-US" altLang="ko-KR" sz="2000" b="0" dirty="0" smtClean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pic>
        <p:nvPicPr>
          <p:cNvPr id="12297" name="Picture 62" descr="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968898"/>
            <a:ext cx="233362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슬라이드 번호 개체 틀 1"/>
          <p:cNvSpPr txBox="1">
            <a:spLocks/>
          </p:cNvSpPr>
          <p:nvPr/>
        </p:nvSpPr>
        <p:spPr>
          <a:xfrm>
            <a:off x="3491880" y="63563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11</a:t>
            </a:fld>
            <a:endParaRPr lang="ko-KR" altLang="en-US" sz="16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제목 1"/>
          <p:cNvSpPr txBox="1">
            <a:spLocks/>
          </p:cNvSpPr>
          <p:nvPr/>
        </p:nvSpPr>
        <p:spPr>
          <a:xfrm>
            <a:off x="439738" y="260350"/>
            <a:ext cx="8229600" cy="576263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과징금 및 징계권고 제도</a:t>
            </a:r>
            <a:r>
              <a:rPr kumimoji="1" lang="en-US" altLang="ko-KR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1" lang="ko-KR" altLang="en-US" sz="4100" b="1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법 개정</a:t>
            </a:r>
            <a:r>
              <a:rPr kumimoji="1" lang="en-US" altLang="ko-KR" sz="4100" b="1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endParaRPr kumimoji="1" lang="ko-KR" altLang="en-US" sz="41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AutoShape 5"/>
          <p:cNvSpPr>
            <a:spLocks noChangeArrowheads="1"/>
          </p:cNvSpPr>
          <p:nvPr/>
        </p:nvSpPr>
        <p:spPr bwMode="auto">
          <a:xfrm>
            <a:off x="264220" y="3067695"/>
            <a:ext cx="8582025" cy="1190625"/>
          </a:xfrm>
          <a:prstGeom prst="roundRect">
            <a:avLst>
              <a:gd name="adj" fmla="val 3829"/>
            </a:avLst>
          </a:prstGeom>
          <a:solidFill>
            <a:srgbClr val="3E7892"/>
          </a:solidFill>
          <a:ln w="3175" algn="ctr">
            <a:solidFill>
              <a:srgbClr val="3E7892"/>
            </a:solidFill>
            <a:round/>
            <a:headEnd/>
            <a:tailEnd/>
          </a:ln>
        </p:spPr>
        <p:txBody>
          <a:bodyPr wrap="none" anchor="ctr"/>
          <a:lstStyle/>
          <a:p>
            <a:pPr eaLnBrk="0" latinLnBrk="0" hangingPunct="0">
              <a:spcBef>
                <a:spcPct val="0"/>
              </a:spcBef>
            </a:pPr>
            <a:endParaRPr kumimoji="0" lang="ko-KR" altLang="en-US" sz="1800" b="0" smtClean="0">
              <a:solidFill>
                <a:srgbClr val="000000"/>
              </a:solidFill>
              <a:latin typeface="Arial" charset="0"/>
              <a:ea typeface="HY헤드라인M" pitchFamily="18" charset="-127"/>
            </a:endParaRPr>
          </a:p>
        </p:txBody>
      </p:sp>
      <p:sp>
        <p:nvSpPr>
          <p:cNvPr id="16" name="AutoShape 60"/>
          <p:cNvSpPr>
            <a:spLocks noChangeArrowheads="1"/>
          </p:cNvSpPr>
          <p:nvPr/>
        </p:nvSpPr>
        <p:spPr bwMode="auto">
          <a:xfrm>
            <a:off x="251520" y="3113732"/>
            <a:ext cx="8593137" cy="2547516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chemeClr val="bg1"/>
              </a:gs>
              <a:gs pos="100000">
                <a:srgbClr val="EAEAEA"/>
              </a:gs>
            </a:gsLst>
            <a:lin ang="5400000" scaled="1"/>
          </a:gradFill>
          <a:ln w="3175">
            <a:solidFill>
              <a:srgbClr val="3E7892"/>
            </a:solidFill>
            <a:round/>
            <a:headEnd/>
            <a:tailEnd/>
          </a:ln>
        </p:spPr>
        <p:txBody>
          <a:bodyPr wrap="none" anchor="ctr"/>
          <a:lstStyle/>
          <a:p>
            <a:pPr eaLnBrk="0" latinLnBrk="0" hangingPunct="0">
              <a:spcBef>
                <a:spcPct val="0"/>
              </a:spcBef>
            </a:pPr>
            <a:endParaRPr kumimoji="0" lang="ko-KR" altLang="en-US" sz="1800" b="0" smtClean="0">
              <a:solidFill>
                <a:srgbClr val="000000"/>
              </a:solidFill>
              <a:latin typeface="Arial" charset="0"/>
              <a:ea typeface="HY헤드라인M" pitchFamily="18" charset="-127"/>
            </a:endParaRPr>
          </a:p>
        </p:txBody>
      </p:sp>
      <p:grpSp>
        <p:nvGrpSpPr>
          <p:cNvPr id="3" name="그룹 10"/>
          <p:cNvGrpSpPr>
            <a:grpSpLocks/>
          </p:cNvGrpSpPr>
          <p:nvPr/>
        </p:nvGrpSpPr>
        <p:grpSpPr bwMode="auto">
          <a:xfrm>
            <a:off x="515044" y="2708920"/>
            <a:ext cx="4849044" cy="504279"/>
            <a:chOff x="327025" y="1786415"/>
            <a:chExt cx="5465763" cy="323373"/>
          </a:xfrm>
        </p:grpSpPr>
        <p:sp>
          <p:nvSpPr>
            <p:cNvPr id="18" name="AutoShape 62"/>
            <p:cNvSpPr>
              <a:spLocks noChangeArrowheads="1"/>
            </p:cNvSpPr>
            <p:nvPr/>
          </p:nvSpPr>
          <p:spPr bwMode="auto">
            <a:xfrm>
              <a:off x="327025" y="1786415"/>
              <a:ext cx="5465763" cy="323373"/>
            </a:xfrm>
            <a:prstGeom prst="roundRect">
              <a:avLst>
                <a:gd name="adj" fmla="val 50000"/>
              </a:avLst>
            </a:prstGeom>
            <a:blipFill dpi="0" rotWithShape="1">
              <a:blip r:embed="rId2" cstate="print"/>
              <a:srcRect/>
              <a:stretch>
                <a:fillRect/>
              </a:stretch>
            </a:blip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latinLnBrk="0" hangingPunct="0">
                <a:spcBef>
                  <a:spcPct val="0"/>
                </a:spcBef>
              </a:pPr>
              <a:endParaRPr kumimoji="0" lang="ko-KR" altLang="en-US" sz="1800" b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9" name="AutoShape 63"/>
            <p:cNvSpPr>
              <a:spLocks noChangeArrowheads="1"/>
            </p:cNvSpPr>
            <p:nvPr/>
          </p:nvSpPr>
          <p:spPr bwMode="auto">
            <a:xfrm flipV="1">
              <a:off x="448131" y="1807863"/>
              <a:ext cx="5229263" cy="11796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gamma/>
                    <a:tint val="0"/>
                    <a:invGamma/>
                    <a:alpha val="52000"/>
                  </a:schemeClr>
                </a:gs>
              </a:gsLst>
              <a:lin ang="5400000" scaled="1"/>
            </a:gradFill>
            <a:ln w="1905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latinLnBrk="0" hangingPunct="0">
                <a:spcBef>
                  <a:spcPct val="0"/>
                </a:spcBef>
                <a:defRPr/>
              </a:pPr>
              <a:endParaRPr kumimoji="0" lang="ko-KR" altLang="en-US" sz="1800" b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0" name="Text Box 73"/>
            <p:cNvSpPr txBox="1">
              <a:spLocks noChangeArrowheads="1"/>
            </p:cNvSpPr>
            <p:nvPr/>
          </p:nvSpPr>
          <p:spPr bwMode="auto">
            <a:xfrm>
              <a:off x="369298" y="1840928"/>
              <a:ext cx="5396070" cy="256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9pPr>
            </a:lstStyle>
            <a:p>
              <a:pPr algn="ctr" eaLnBrk="0" latinLnBrk="0" hangingPunct="0">
                <a:spcBef>
                  <a:spcPct val="0"/>
                </a:spcBef>
              </a:pPr>
              <a:r>
                <a:rPr kumimoji="0" lang="ko-KR" altLang="en-US" sz="2000" b="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개정법 제</a:t>
              </a:r>
              <a:r>
                <a:rPr kumimoji="0" lang="en-US" altLang="ko-KR" sz="2000" b="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34</a:t>
              </a:r>
              <a:r>
                <a:rPr kumimoji="0" lang="ko-KR" altLang="en-US" sz="2000" b="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조의 </a:t>
              </a:r>
              <a:r>
                <a:rPr kumimoji="0" lang="en-US" altLang="ko-KR" sz="2000" b="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2, </a:t>
              </a:r>
              <a:r>
                <a:rPr kumimoji="0" lang="ko-KR" altLang="en-US" sz="2000" b="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제</a:t>
              </a:r>
              <a:r>
                <a:rPr kumimoji="0" lang="en-US" altLang="ko-KR" sz="2000" b="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76</a:t>
              </a:r>
              <a:r>
                <a:rPr kumimoji="0" lang="ko-KR" altLang="en-US" sz="2000" b="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조</a:t>
              </a:r>
              <a:r>
                <a:rPr kumimoji="0" lang="en-US" altLang="ko-KR" sz="2000" b="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kumimoji="0" lang="ko-KR" altLang="en-US" sz="2000" b="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제</a:t>
              </a:r>
              <a:r>
                <a:rPr kumimoji="0" lang="en-US" altLang="ko-KR" sz="2000" b="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65</a:t>
              </a:r>
              <a:r>
                <a:rPr kumimoji="0" lang="ko-KR" altLang="en-US" sz="2000" b="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조</a:t>
              </a:r>
              <a:endParaRPr kumimoji="0" lang="en-US" altLang="ko-KR" sz="2000" b="0" dirty="0" smtClean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9943" y="6226679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내용 개체 틀 28"/>
          <p:cNvSpPr>
            <a:spLocks noGrp="1"/>
          </p:cNvSpPr>
          <p:nvPr>
            <p:ph idx="1"/>
          </p:nvPr>
        </p:nvSpPr>
        <p:spPr>
          <a:xfrm>
            <a:off x="457200" y="3286125"/>
            <a:ext cx="8401080" cy="2643206"/>
          </a:xfrm>
        </p:spPr>
        <p:txBody>
          <a:bodyPr>
            <a:normAutofit/>
          </a:bodyPr>
          <a:lstStyle/>
          <a:p>
            <a:r>
              <a:rPr lang="ko-KR" altLang="en-US" sz="1800" dirty="0" smtClean="0"/>
              <a:t>주민등록번호 분실</a:t>
            </a:r>
            <a:r>
              <a:rPr lang="en-US" altLang="ko-KR" sz="1800" dirty="0" smtClean="0"/>
              <a:t> · </a:t>
            </a:r>
            <a:r>
              <a:rPr lang="ko-KR" altLang="en-US" sz="1800" dirty="0" smtClean="0"/>
              <a:t>도난</a:t>
            </a:r>
            <a:r>
              <a:rPr lang="en-US" altLang="ko-KR" sz="1800" dirty="0" smtClean="0"/>
              <a:t> · </a:t>
            </a:r>
            <a:r>
              <a:rPr lang="ko-KR" altLang="en-US" sz="1800" dirty="0" smtClean="0"/>
              <a:t>유출</a:t>
            </a:r>
            <a:r>
              <a:rPr lang="en-US" altLang="ko-KR" sz="1800" dirty="0" smtClean="0"/>
              <a:t> ·</a:t>
            </a:r>
            <a:r>
              <a:rPr lang="ko-KR" altLang="en-US" sz="1800" dirty="0" smtClean="0"/>
              <a:t>변조 또는 훼손된 경우 </a:t>
            </a:r>
            <a:r>
              <a:rPr lang="en-US" altLang="ko-KR" sz="1800" dirty="0" smtClean="0"/>
              <a:t>5</a:t>
            </a:r>
            <a:r>
              <a:rPr lang="ko-KR" altLang="en-US" sz="1800" dirty="0" err="1" smtClean="0"/>
              <a:t>억원</a:t>
            </a:r>
            <a:r>
              <a:rPr lang="ko-KR" altLang="en-US" sz="1800" dirty="0" smtClean="0"/>
              <a:t> 이하 </a:t>
            </a:r>
            <a:endParaRPr lang="en-US" altLang="ko-KR" sz="1800" dirty="0" smtClean="0"/>
          </a:p>
          <a:p>
            <a:pPr>
              <a:buNone/>
            </a:pPr>
            <a:r>
              <a:rPr lang="en-US" altLang="ko-KR" sz="1800" dirty="0" smtClean="0"/>
              <a:t>	</a:t>
            </a:r>
            <a:r>
              <a:rPr lang="ko-KR" altLang="en-US" sz="1800" dirty="0" smtClean="0"/>
              <a:t>과징금 부과</a:t>
            </a:r>
            <a:r>
              <a:rPr lang="en-US" altLang="ko-KR" sz="1800" dirty="0" smtClean="0"/>
              <a:t> ·</a:t>
            </a:r>
            <a:r>
              <a:rPr lang="ko-KR" altLang="en-US" sz="1800" dirty="0" smtClean="0"/>
              <a:t>징수 단</a:t>
            </a:r>
            <a:r>
              <a:rPr lang="en-US" altLang="ko-KR" sz="1800" dirty="0" smtClean="0"/>
              <a:t>, </a:t>
            </a:r>
            <a:r>
              <a:rPr lang="ko-KR" altLang="en-US" sz="1800" dirty="0" smtClean="0"/>
              <a:t>주민번호 안전성 확보조치  </a:t>
            </a:r>
            <a:r>
              <a:rPr lang="ko-KR" altLang="en-US" sz="1800" dirty="0" err="1" smtClean="0"/>
              <a:t>이행시</a:t>
            </a:r>
            <a:r>
              <a:rPr lang="ko-KR" altLang="en-US" sz="1800" dirty="0" smtClean="0"/>
              <a:t> 과징금 면제 </a:t>
            </a:r>
            <a:endParaRPr lang="en-US" altLang="ko-KR" sz="1800" dirty="0" smtClean="0"/>
          </a:p>
          <a:p>
            <a:endParaRPr lang="ko-KR" altLang="en-US" sz="1800" dirty="0" smtClean="0"/>
          </a:p>
          <a:p>
            <a:r>
              <a:rPr lang="ko-KR" altLang="en-US" sz="1800" dirty="0" smtClean="0"/>
              <a:t>과징금 부과한 행위에 대해 과태료 부과 금지</a:t>
            </a:r>
            <a:r>
              <a:rPr lang="en-US" altLang="ko-KR" sz="1800" dirty="0" smtClean="0"/>
              <a:t>(</a:t>
            </a:r>
            <a:r>
              <a:rPr lang="ko-KR" altLang="en-US" sz="1800" dirty="0" smtClean="0"/>
              <a:t>과태료 규정 적용 특례</a:t>
            </a:r>
            <a:r>
              <a:rPr lang="en-US" altLang="ko-KR" sz="1800" dirty="0" smtClean="0"/>
              <a:t>)</a:t>
            </a:r>
          </a:p>
          <a:p>
            <a:endParaRPr lang="en-US" altLang="ko-KR" sz="1800" dirty="0" smtClean="0"/>
          </a:p>
          <a:p>
            <a:r>
              <a:rPr lang="ko-KR" altLang="en-US" sz="1800" dirty="0" smtClean="0"/>
              <a:t>안전행정부장관의 징계 권고 대상에 개인정보처리자의 대표자</a:t>
            </a:r>
            <a:r>
              <a:rPr lang="en-US" altLang="ko-KR" sz="1800" dirty="0" smtClean="0"/>
              <a:t>(CEO)</a:t>
            </a:r>
            <a:r>
              <a:rPr lang="ko-KR" altLang="en-US" sz="1800" dirty="0" smtClean="0"/>
              <a:t> 및 </a:t>
            </a:r>
            <a:endParaRPr lang="en-US" altLang="ko-KR" sz="1800" dirty="0" smtClean="0"/>
          </a:p>
          <a:p>
            <a:pPr>
              <a:buNone/>
            </a:pPr>
            <a:r>
              <a:rPr lang="en-US" altLang="ko-KR" sz="1800" dirty="0" smtClean="0"/>
              <a:t>	</a:t>
            </a:r>
            <a:r>
              <a:rPr lang="ko-KR" altLang="en-US" sz="1800" dirty="0" err="1" smtClean="0"/>
              <a:t>책임있는</a:t>
            </a:r>
            <a:r>
              <a:rPr lang="ko-KR" altLang="en-US" sz="1800" dirty="0" smtClean="0"/>
              <a:t> 임원이 포함되는 징계권고 제도 도입</a:t>
            </a:r>
            <a:endParaRPr lang="en-US" altLang="ko-KR" sz="1800" dirty="0" smtClean="0"/>
          </a:p>
          <a:p>
            <a:endParaRPr lang="ko-KR" altLang="en-US" sz="1000" dirty="0"/>
          </a:p>
        </p:txBody>
      </p:sp>
      <p:sp>
        <p:nvSpPr>
          <p:cNvPr id="30" name="내용 개체 틀 28"/>
          <p:cNvSpPr txBox="1">
            <a:spLocks/>
          </p:cNvSpPr>
          <p:nvPr/>
        </p:nvSpPr>
        <p:spPr>
          <a:xfrm>
            <a:off x="457200" y="1700200"/>
            <a:ext cx="8229600" cy="50006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ko-KR" alt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관련 제도 없음</a:t>
            </a:r>
            <a:endParaRPr kumimoji="0" lang="en-US" altLang="ko-KR" sz="20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ko-KR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16756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5"/>
          <p:cNvSpPr>
            <a:spLocks noChangeArrowheads="1"/>
          </p:cNvSpPr>
          <p:nvPr/>
        </p:nvSpPr>
        <p:spPr bwMode="auto">
          <a:xfrm>
            <a:off x="265113" y="1411288"/>
            <a:ext cx="8582025" cy="1190625"/>
          </a:xfrm>
          <a:prstGeom prst="roundRect">
            <a:avLst>
              <a:gd name="adj" fmla="val 3829"/>
            </a:avLst>
          </a:prstGeom>
          <a:solidFill>
            <a:srgbClr val="3E7892"/>
          </a:solidFill>
          <a:ln w="3175" algn="ctr">
            <a:solidFill>
              <a:srgbClr val="3E7892"/>
            </a:solidFill>
            <a:round/>
            <a:headEnd/>
            <a:tailEnd/>
          </a:ln>
        </p:spPr>
        <p:txBody>
          <a:bodyPr wrap="none" anchor="ctr"/>
          <a:lstStyle/>
          <a:p>
            <a:pPr eaLnBrk="0" latinLnBrk="0" hangingPunct="0">
              <a:spcBef>
                <a:spcPct val="0"/>
              </a:spcBef>
            </a:pPr>
            <a:endParaRPr kumimoji="0" lang="ko-KR" altLang="en-US" sz="1800" b="0" smtClean="0">
              <a:solidFill>
                <a:srgbClr val="000000"/>
              </a:solidFill>
              <a:latin typeface="Arial" charset="0"/>
              <a:ea typeface="HY헤드라인M" pitchFamily="18" charset="-127"/>
            </a:endParaRPr>
          </a:p>
        </p:txBody>
      </p:sp>
      <p:sp>
        <p:nvSpPr>
          <p:cNvPr id="12293" name="AutoShape 60"/>
          <p:cNvSpPr>
            <a:spLocks noChangeArrowheads="1"/>
          </p:cNvSpPr>
          <p:nvPr/>
        </p:nvSpPr>
        <p:spPr bwMode="auto">
          <a:xfrm>
            <a:off x="252413" y="1457325"/>
            <a:ext cx="8593137" cy="4203923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chemeClr val="bg1"/>
              </a:gs>
              <a:gs pos="100000">
                <a:srgbClr val="EAEAEA"/>
              </a:gs>
            </a:gsLst>
            <a:lin ang="5400000" scaled="1"/>
          </a:gradFill>
          <a:ln w="3175">
            <a:solidFill>
              <a:srgbClr val="3E7892"/>
            </a:solidFill>
            <a:round/>
            <a:headEnd/>
            <a:tailEnd/>
          </a:ln>
        </p:spPr>
        <p:txBody>
          <a:bodyPr wrap="none" anchor="ctr"/>
          <a:lstStyle/>
          <a:p>
            <a:pPr eaLnBrk="0" latinLnBrk="0" hangingPunct="0">
              <a:spcBef>
                <a:spcPct val="0"/>
              </a:spcBef>
            </a:pPr>
            <a:endParaRPr kumimoji="0" lang="ko-KR" altLang="en-US" sz="1800" b="0" smtClean="0">
              <a:solidFill>
                <a:srgbClr val="000000"/>
              </a:solidFill>
              <a:latin typeface="Arial" charset="0"/>
              <a:ea typeface="HY헤드라인M" pitchFamily="18" charset="-127"/>
            </a:endParaRPr>
          </a:p>
        </p:txBody>
      </p:sp>
      <p:grpSp>
        <p:nvGrpSpPr>
          <p:cNvPr id="2" name="그룹 10"/>
          <p:cNvGrpSpPr>
            <a:grpSpLocks/>
          </p:cNvGrpSpPr>
          <p:nvPr/>
        </p:nvGrpSpPr>
        <p:grpSpPr bwMode="auto">
          <a:xfrm>
            <a:off x="515937" y="1052513"/>
            <a:ext cx="7594600" cy="622300"/>
            <a:chOff x="327025" y="1786415"/>
            <a:chExt cx="5465763" cy="323373"/>
          </a:xfrm>
        </p:grpSpPr>
        <p:sp>
          <p:nvSpPr>
            <p:cNvPr id="12299" name="AutoShape 62"/>
            <p:cNvSpPr>
              <a:spLocks noChangeArrowheads="1"/>
            </p:cNvSpPr>
            <p:nvPr/>
          </p:nvSpPr>
          <p:spPr bwMode="auto">
            <a:xfrm>
              <a:off x="327025" y="1786415"/>
              <a:ext cx="5465763" cy="323373"/>
            </a:xfrm>
            <a:prstGeom prst="roundRect">
              <a:avLst>
                <a:gd name="adj" fmla="val 50000"/>
              </a:avLst>
            </a:prstGeom>
            <a:blipFill dpi="0" rotWithShape="1">
              <a:blip r:embed="rId2" cstate="print"/>
              <a:srcRect/>
              <a:stretch>
                <a:fillRect/>
              </a:stretch>
            </a:blip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latinLnBrk="0" hangingPunct="0">
                <a:spcBef>
                  <a:spcPct val="0"/>
                </a:spcBef>
              </a:pPr>
              <a:endParaRPr kumimoji="0" lang="ko-KR" altLang="en-US" sz="1800" b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7" name="AutoShape 63"/>
            <p:cNvSpPr>
              <a:spLocks noChangeArrowheads="1"/>
            </p:cNvSpPr>
            <p:nvPr/>
          </p:nvSpPr>
          <p:spPr bwMode="auto">
            <a:xfrm flipV="1">
              <a:off x="448131" y="1807863"/>
              <a:ext cx="5229263" cy="11796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gamma/>
                    <a:tint val="0"/>
                    <a:invGamma/>
                    <a:alpha val="52000"/>
                  </a:schemeClr>
                </a:gs>
              </a:gsLst>
              <a:lin ang="5400000" scaled="1"/>
            </a:gradFill>
            <a:ln w="1905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latinLnBrk="0" hangingPunct="0">
                <a:spcBef>
                  <a:spcPct val="0"/>
                </a:spcBef>
                <a:defRPr/>
              </a:pPr>
              <a:endParaRPr kumimoji="0" lang="ko-KR" altLang="en-US" sz="1800" b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2301" name="Text Box 73"/>
            <p:cNvSpPr txBox="1">
              <a:spLocks noChangeArrowheads="1"/>
            </p:cNvSpPr>
            <p:nvPr/>
          </p:nvSpPr>
          <p:spPr bwMode="auto">
            <a:xfrm>
              <a:off x="369298" y="1840928"/>
              <a:ext cx="5396070" cy="206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9pPr>
            </a:lstStyle>
            <a:p>
              <a:pPr algn="ctr" eaLnBrk="0" latinLnBrk="0" hangingPunct="0">
                <a:spcBef>
                  <a:spcPct val="0"/>
                </a:spcBef>
              </a:pPr>
              <a:r>
                <a:rPr lang="ko-KR" altLang="en-US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사회복지 관련 법과의 적용 관계</a:t>
              </a:r>
              <a:endParaRPr lang="en-US" altLang="ko-KR" sz="2000" dirty="0" smtClean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13" name="슬라이드 번호 개체 틀 1"/>
          <p:cNvSpPr txBox="1">
            <a:spLocks/>
          </p:cNvSpPr>
          <p:nvPr/>
        </p:nvSpPr>
        <p:spPr>
          <a:xfrm>
            <a:off x="3491880" y="63563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12</a:t>
            </a:fld>
            <a:endParaRPr lang="ko-KR" altLang="en-US" sz="16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제목 1"/>
          <p:cNvSpPr txBox="1">
            <a:spLocks/>
          </p:cNvSpPr>
          <p:nvPr/>
        </p:nvSpPr>
        <p:spPr>
          <a:xfrm>
            <a:off x="439738" y="260350"/>
            <a:ext cx="8229600" cy="576263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4100" b="1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개인정보보호법과 사회복지 관련법</a:t>
            </a:r>
            <a:endParaRPr kumimoji="1" lang="ko-KR" altLang="en-US" sz="41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9943" y="6226679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내용 개체 틀 18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643470"/>
          </a:xfrm>
        </p:spPr>
        <p:txBody>
          <a:bodyPr>
            <a:normAutofit fontScale="70000" lnSpcReduction="20000"/>
          </a:bodyPr>
          <a:lstStyle/>
          <a:p>
            <a:pPr algn="just" eaLnBrk="0" latinLnBrk="0" hangingPunct="0">
              <a:lnSpc>
                <a:spcPct val="150000"/>
              </a:lnSpc>
              <a:spcBef>
                <a:spcPct val="0"/>
              </a:spcBef>
            </a:pPr>
            <a:r>
              <a:rPr lang="ko-KR" altLang="en-US" sz="2800" dirty="0" smtClean="0">
                <a:solidFill>
                  <a:srgbClr val="000000"/>
                </a:solidFill>
                <a:latin typeface="+mn-ea"/>
              </a:rPr>
              <a:t>개인정보보호법은 일반법이므로 </a:t>
            </a:r>
            <a:r>
              <a:rPr lang="ko-KR" altLang="en-US" sz="2800" dirty="0" smtClean="0">
                <a:solidFill>
                  <a:srgbClr val="000099"/>
                </a:solidFill>
                <a:latin typeface="+mn-ea"/>
              </a:rPr>
              <a:t>다른 법률에 특별한 규정이 있는 </a:t>
            </a:r>
          </a:p>
          <a:p>
            <a:pPr algn="just" eaLnBrk="0" latinLnBrk="0" hangingPunct="0">
              <a:lnSpc>
                <a:spcPct val="150000"/>
              </a:lnSpc>
              <a:spcBef>
                <a:spcPct val="0"/>
              </a:spcBef>
              <a:buNone/>
            </a:pPr>
            <a:r>
              <a:rPr lang="ko-KR" altLang="en-US" sz="2800" dirty="0" smtClean="0">
                <a:solidFill>
                  <a:srgbClr val="000099"/>
                </a:solidFill>
                <a:latin typeface="+mn-ea"/>
              </a:rPr>
              <a:t>   경우를 제외</a:t>
            </a:r>
            <a:r>
              <a:rPr lang="ko-KR" altLang="en-US" sz="2800" dirty="0" smtClean="0">
                <a:solidFill>
                  <a:srgbClr val="000000"/>
                </a:solidFill>
                <a:latin typeface="+mn-ea"/>
              </a:rPr>
              <a:t>하고는 개인정보보호법 적용</a:t>
            </a:r>
            <a:endParaRPr lang="en-US" altLang="ko-KR" sz="2800" dirty="0" smtClean="0">
              <a:solidFill>
                <a:srgbClr val="000000"/>
              </a:solidFill>
              <a:latin typeface="+mn-ea"/>
            </a:endParaRPr>
          </a:p>
          <a:p>
            <a:pPr algn="just" eaLnBrk="0" latinLnBrk="0" hangingPunct="0">
              <a:lnSpc>
                <a:spcPct val="150000"/>
              </a:lnSpc>
              <a:spcBef>
                <a:spcPct val="0"/>
              </a:spcBef>
            </a:pPr>
            <a:endParaRPr lang="en-US" altLang="ko-KR" sz="1100" dirty="0" smtClean="0">
              <a:solidFill>
                <a:srgbClr val="000000"/>
              </a:solidFill>
              <a:latin typeface="+mn-ea"/>
            </a:endParaRPr>
          </a:p>
          <a:p>
            <a:pPr algn="just" eaLnBrk="0" latinLnBrk="0" hangingPunct="0">
              <a:lnSpc>
                <a:spcPct val="150000"/>
              </a:lnSpc>
              <a:spcBef>
                <a:spcPct val="0"/>
              </a:spcBef>
            </a:pPr>
            <a:r>
              <a:rPr lang="ko-KR" altLang="en-US" sz="2800" dirty="0" smtClean="0">
                <a:solidFill>
                  <a:srgbClr val="000000"/>
                </a:solidFill>
                <a:latin typeface="+mn-ea"/>
              </a:rPr>
              <a:t>사회복지 관련 법령에 따른 </a:t>
            </a:r>
            <a:r>
              <a:rPr lang="ko-KR" altLang="en-US" sz="2800" dirty="0" smtClean="0">
                <a:solidFill>
                  <a:srgbClr val="000099"/>
                </a:solidFill>
                <a:latin typeface="+mn-ea"/>
              </a:rPr>
              <a:t>사회복지 자원봉사활동 </a:t>
            </a:r>
            <a:r>
              <a:rPr lang="ko-KR" altLang="en-US" sz="2800" dirty="0" smtClean="0">
                <a:solidFill>
                  <a:srgbClr val="000000"/>
                </a:solidFill>
                <a:latin typeface="+mn-ea"/>
              </a:rPr>
              <a:t>등을 위한 </a:t>
            </a:r>
          </a:p>
          <a:p>
            <a:pPr algn="just" eaLnBrk="0" latinLnBrk="0" hangingPunct="0">
              <a:lnSpc>
                <a:spcPct val="150000"/>
              </a:lnSpc>
              <a:spcBef>
                <a:spcPct val="0"/>
              </a:spcBef>
              <a:buNone/>
            </a:pPr>
            <a:r>
              <a:rPr lang="ko-KR" altLang="en-US" sz="2800" dirty="0" smtClean="0">
                <a:solidFill>
                  <a:srgbClr val="000000"/>
                </a:solidFill>
                <a:latin typeface="+mn-ea"/>
              </a:rPr>
              <a:t>   개인정보 수집</a:t>
            </a:r>
            <a:r>
              <a:rPr lang="en-US" altLang="ko-KR" sz="2800" dirty="0" smtClean="0">
                <a:solidFill>
                  <a:srgbClr val="000000"/>
                </a:solidFill>
                <a:latin typeface="+mn-ea"/>
              </a:rPr>
              <a:t>·</a:t>
            </a:r>
            <a:r>
              <a:rPr lang="ko-KR" altLang="en-US" sz="2800" dirty="0" smtClean="0">
                <a:solidFill>
                  <a:srgbClr val="000000"/>
                </a:solidFill>
                <a:latin typeface="+mn-ea"/>
              </a:rPr>
              <a:t>열람</a:t>
            </a:r>
            <a:r>
              <a:rPr lang="en-US" altLang="ko-KR" sz="2800" dirty="0" smtClean="0">
                <a:solidFill>
                  <a:srgbClr val="000000"/>
                </a:solidFill>
                <a:latin typeface="+mn-ea"/>
              </a:rPr>
              <a:t>·</a:t>
            </a:r>
            <a:r>
              <a:rPr lang="ko-KR" altLang="en-US" sz="2800" dirty="0" smtClean="0">
                <a:solidFill>
                  <a:srgbClr val="000000"/>
                </a:solidFill>
                <a:latin typeface="+mn-ea"/>
              </a:rPr>
              <a:t>제공은 사회복지 관련 법령</a:t>
            </a:r>
            <a:r>
              <a:rPr lang="ko-KR" altLang="en-US" sz="2800" dirty="0" smtClean="0">
                <a:solidFill>
                  <a:srgbClr val="000099"/>
                </a:solidFill>
                <a:latin typeface="+mn-ea"/>
              </a:rPr>
              <a:t>이 우선적용</a:t>
            </a:r>
            <a:r>
              <a:rPr lang="ko-KR" altLang="en-US" sz="2800" dirty="0" smtClean="0">
                <a:solidFill>
                  <a:srgbClr val="000000"/>
                </a:solidFill>
                <a:latin typeface="+mn-ea"/>
              </a:rPr>
              <a:t> </a:t>
            </a:r>
          </a:p>
          <a:p>
            <a:pPr algn="just" eaLnBrk="0" latinLnBrk="0" hangingPunct="0">
              <a:lnSpc>
                <a:spcPct val="150000"/>
              </a:lnSpc>
              <a:spcBef>
                <a:spcPct val="0"/>
              </a:spcBef>
            </a:pPr>
            <a:endParaRPr lang="ko-KR" altLang="en-US" sz="1100" dirty="0" smtClean="0">
              <a:solidFill>
                <a:srgbClr val="000000"/>
              </a:solidFill>
              <a:latin typeface="+mn-ea"/>
            </a:endParaRPr>
          </a:p>
          <a:p>
            <a:pPr algn="just" eaLnBrk="0" latinLnBrk="0" hangingPunct="0">
              <a:lnSpc>
                <a:spcPct val="150000"/>
              </a:lnSpc>
              <a:spcBef>
                <a:spcPct val="0"/>
              </a:spcBef>
            </a:pPr>
            <a:r>
              <a:rPr lang="ko-KR" altLang="en-US" sz="2800" dirty="0" smtClean="0">
                <a:solidFill>
                  <a:srgbClr val="000099"/>
                </a:solidFill>
                <a:latin typeface="+mn-ea"/>
              </a:rPr>
              <a:t>사회복지 관련 법령에 규정되어 있지 않은 사항은 </a:t>
            </a:r>
            <a:endParaRPr lang="en-US" altLang="ko-KR" sz="2800" dirty="0" smtClean="0">
              <a:solidFill>
                <a:srgbClr val="000099"/>
              </a:solidFill>
              <a:latin typeface="+mn-ea"/>
            </a:endParaRPr>
          </a:p>
          <a:p>
            <a:pPr algn="just" eaLnBrk="0" latinLnBrk="0" hangingPunct="0">
              <a:lnSpc>
                <a:spcPct val="150000"/>
              </a:lnSpc>
              <a:spcBef>
                <a:spcPct val="0"/>
              </a:spcBef>
              <a:buNone/>
            </a:pPr>
            <a:r>
              <a:rPr lang="ko-KR" altLang="en-US" sz="2800" dirty="0" smtClean="0">
                <a:solidFill>
                  <a:srgbClr val="000099"/>
                </a:solidFill>
                <a:latin typeface="+mn-ea"/>
              </a:rPr>
              <a:t>   개인정보보호법에 따라</a:t>
            </a:r>
            <a:r>
              <a:rPr lang="ko-KR" altLang="en-US" sz="2800" dirty="0" smtClean="0">
                <a:solidFill>
                  <a:srgbClr val="000000"/>
                </a:solidFill>
                <a:latin typeface="+mn-ea"/>
              </a:rPr>
              <a:t> 처리</a:t>
            </a:r>
          </a:p>
          <a:p>
            <a:pPr algn="just" eaLnBrk="0" latinLnBrk="0" hangingPunct="0">
              <a:lnSpc>
                <a:spcPct val="150000"/>
              </a:lnSpc>
              <a:spcBef>
                <a:spcPct val="0"/>
              </a:spcBef>
              <a:buFontTx/>
              <a:buChar char="-"/>
            </a:pPr>
            <a:r>
              <a:rPr lang="ko-KR" altLang="en-US" sz="2800" dirty="0" smtClean="0">
                <a:solidFill>
                  <a:srgbClr val="000000"/>
                </a:solidFill>
                <a:latin typeface="+mn-ea"/>
              </a:rPr>
              <a:t>영상정보처리기기 설치운영 제한</a:t>
            </a:r>
            <a:r>
              <a:rPr lang="en-US" altLang="ko-KR" sz="28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2800" dirty="0" err="1" smtClean="0">
                <a:solidFill>
                  <a:srgbClr val="000000"/>
                </a:solidFill>
                <a:latin typeface="+mn-ea"/>
              </a:rPr>
              <a:t>유출통지제</a:t>
            </a:r>
            <a:r>
              <a:rPr lang="en-US" altLang="ko-KR" sz="28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2800" dirty="0" err="1" smtClean="0">
                <a:solidFill>
                  <a:srgbClr val="000000"/>
                </a:solidFill>
                <a:latin typeface="+mn-ea"/>
              </a:rPr>
              <a:t>집단분쟁조정제</a:t>
            </a:r>
            <a:r>
              <a:rPr lang="en-US" altLang="ko-KR" sz="2800" dirty="0" smtClean="0">
                <a:solidFill>
                  <a:srgbClr val="000000"/>
                </a:solidFill>
                <a:latin typeface="+mn-ea"/>
              </a:rPr>
              <a:t>, </a:t>
            </a:r>
          </a:p>
          <a:p>
            <a:pPr algn="just" eaLnBrk="0" latinLnBrk="0" hangingPunct="0">
              <a:lnSpc>
                <a:spcPct val="150000"/>
              </a:lnSpc>
              <a:spcBef>
                <a:spcPct val="0"/>
              </a:spcBef>
              <a:buNone/>
            </a:pPr>
            <a:r>
              <a:rPr lang="ko-KR" altLang="en-US" sz="2800" dirty="0" smtClean="0">
                <a:solidFill>
                  <a:srgbClr val="000000"/>
                </a:solidFill>
                <a:latin typeface="+mn-ea"/>
              </a:rPr>
              <a:t>   권리침해 중지 단체소송 등은 사회복지 관련 법령 </a:t>
            </a:r>
            <a:r>
              <a:rPr lang="ko-KR" altLang="en-US" sz="2800" dirty="0" err="1" smtClean="0">
                <a:solidFill>
                  <a:srgbClr val="000000"/>
                </a:solidFill>
                <a:latin typeface="+mn-ea"/>
              </a:rPr>
              <a:t>수범자에게도</a:t>
            </a:r>
            <a:r>
              <a:rPr lang="ko-KR" altLang="en-US" sz="2800" dirty="0" smtClean="0">
                <a:solidFill>
                  <a:srgbClr val="000000"/>
                </a:solidFill>
                <a:latin typeface="+mn-ea"/>
              </a:rPr>
              <a:t> 모두 적용 </a:t>
            </a:r>
            <a:endParaRPr lang="en-US" altLang="ko-KR" sz="2000" dirty="0" smtClean="0">
              <a:solidFill>
                <a:srgbClr val="000000"/>
              </a:solidFill>
              <a:latin typeface="+mn-ea"/>
            </a:endParaRPr>
          </a:p>
          <a:p>
            <a:pPr algn="just" eaLnBrk="0" latinLnBrk="0" hangingPunc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ko-KR" sz="2800" dirty="0" smtClean="0">
                <a:solidFill>
                  <a:srgbClr val="000000"/>
                </a:solidFill>
                <a:latin typeface="+mn-ea"/>
              </a:rPr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16756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323528" y="2348880"/>
            <a:ext cx="8496944" cy="179107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ko-KR" sz="4800" spc="-3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Y견명조" pitchFamily="18" charset="-127"/>
                <a:ea typeface="HY견명조" pitchFamily="18" charset="-127"/>
              </a:rPr>
              <a:t>Ⅱ</a:t>
            </a:r>
            <a:r>
              <a:rPr lang="en-US" altLang="ko-KR" sz="4800" spc="-3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. </a:t>
            </a:r>
            <a:r>
              <a:rPr lang="ko-KR" altLang="en-US" sz="4800" spc="-3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사회복지시설 개인정보 </a:t>
            </a:r>
            <a:r>
              <a:rPr lang="en-US" altLang="ko-KR" sz="4800" spc="-3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/>
            </a:r>
            <a:br>
              <a:rPr lang="en-US" altLang="ko-KR" sz="4800" spc="-3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</a:br>
            <a:r>
              <a:rPr lang="en-US" altLang="ko-KR" sz="4800" spc="-3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      </a:t>
            </a:r>
            <a:r>
              <a:rPr lang="ko-KR" altLang="en-US" sz="4800" spc="-3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조치기준</a:t>
            </a:r>
            <a:endParaRPr lang="ko-KR" altLang="en-US" sz="4800" spc="-3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9943" y="6226679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11115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16024" y="188640"/>
            <a:ext cx="9036496" cy="648072"/>
          </a:xfrm>
        </p:spPr>
        <p:txBody>
          <a:bodyPr>
            <a:normAutofit/>
          </a:bodyPr>
          <a:lstStyle/>
          <a:p>
            <a:r>
              <a:rPr lang="en-US" altLang="ko-KR" spc="-100" dirty="0" smtClean="0">
                <a:solidFill>
                  <a:schemeClr val="tx1"/>
                </a:solidFill>
                <a:latin typeface="+mn-ea"/>
                <a:ea typeface="+mn-ea"/>
              </a:rPr>
              <a:t>1. </a:t>
            </a:r>
            <a:r>
              <a:rPr lang="ko-KR" altLang="en-US" spc="-100" dirty="0" smtClean="0">
                <a:solidFill>
                  <a:schemeClr val="tx1"/>
                </a:solidFill>
                <a:latin typeface="+mn-ea"/>
                <a:ea typeface="+mn-ea"/>
              </a:rPr>
              <a:t>사회복지시설 이용자 개인정보 처리</a:t>
            </a:r>
            <a:endParaRPr lang="ko-KR" altLang="en-US" spc="-1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F42F3A1-6F05-41D0-A6A8-0DAD8A9C46A1}" type="slidenum">
              <a:rPr lang="en-US" altLang="ko-KR" smtClean="0"/>
              <a:pPr>
                <a:defRPr/>
              </a:pPr>
              <a:t>14</a:t>
            </a:fld>
            <a:endParaRPr lang="en-US" altLang="ko-KR" sz="1200" dirty="0"/>
          </a:p>
        </p:txBody>
      </p:sp>
      <p:grpSp>
        <p:nvGrpSpPr>
          <p:cNvPr id="8" name="그룹 40"/>
          <p:cNvGrpSpPr>
            <a:grpSpLocks/>
          </p:cNvGrpSpPr>
          <p:nvPr/>
        </p:nvGrpSpPr>
        <p:grpSpPr bwMode="auto">
          <a:xfrm>
            <a:off x="539750" y="1206061"/>
            <a:ext cx="8308975" cy="5031251"/>
            <a:chOff x="4383144" y="5072072"/>
            <a:chExt cx="4332260" cy="1133468"/>
          </a:xfrm>
        </p:grpSpPr>
        <p:sp>
          <p:nvSpPr>
            <p:cNvPr id="12" name="모서리가 둥근 직사각형 11"/>
            <p:cNvSpPr/>
            <p:nvPr/>
          </p:nvSpPr>
          <p:spPr bwMode="auto">
            <a:xfrm>
              <a:off x="4383144" y="5072072"/>
              <a:ext cx="4332260" cy="1133468"/>
            </a:xfrm>
            <a:prstGeom prst="roundRect">
              <a:avLst>
                <a:gd name="adj" fmla="val 6410"/>
              </a:avLst>
            </a:prstGeom>
            <a:gradFill flip="none" rotWithShape="1">
              <a:gsLst>
                <a:gs pos="2000">
                  <a:schemeClr val="bg1">
                    <a:lumMod val="75000"/>
                    <a:alpha val="45000"/>
                  </a:schemeClr>
                </a:gs>
                <a:gs pos="1000">
                  <a:schemeClr val="bg1"/>
                </a:gs>
              </a:gsLst>
              <a:lin ang="0" scaled="1"/>
              <a:tileRect/>
            </a:gradFill>
            <a:ln w="19050">
              <a:solidFill>
                <a:schemeClr val="bg1">
                  <a:lumMod val="65000"/>
                </a:schemeClr>
              </a:solidFill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00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3" name="AutoShape 78"/>
            <p:cNvSpPr>
              <a:spLocks noChangeArrowheads="1"/>
            </p:cNvSpPr>
            <p:nvPr/>
          </p:nvSpPr>
          <p:spPr bwMode="auto">
            <a:xfrm>
              <a:off x="4410844" y="5084978"/>
              <a:ext cx="4281266" cy="1067603"/>
            </a:xfrm>
            <a:prstGeom prst="roundRect">
              <a:avLst>
                <a:gd name="adj" fmla="val 5130"/>
              </a:avLst>
            </a:prstGeom>
            <a:gradFill rotWithShape="1">
              <a:gsLst>
                <a:gs pos="0">
                  <a:srgbClr val="FFFFFF">
                    <a:alpha val="8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 sz="2000" b="1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14" name="Rectangle 461"/>
          <p:cNvSpPr>
            <a:spLocks noChangeArrowheads="1"/>
          </p:cNvSpPr>
          <p:nvPr/>
        </p:nvSpPr>
        <p:spPr bwMode="auto">
          <a:xfrm>
            <a:off x="889000" y="1130974"/>
            <a:ext cx="2098675" cy="369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kern="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공공부문</a:t>
            </a:r>
            <a:endParaRPr kumimoji="0" lang="en-US" altLang="ko-KR" b="1" kern="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Rectangle 5"/>
          <p:cNvSpPr txBox="1">
            <a:spLocks noChangeArrowheads="1"/>
          </p:cNvSpPr>
          <p:nvPr/>
        </p:nvSpPr>
        <p:spPr bwMode="auto">
          <a:xfrm>
            <a:off x="597540" y="1515248"/>
            <a:ext cx="8294940" cy="50506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0850" indent="-450850" algn="just">
              <a:lnSpc>
                <a:spcPct val="130000"/>
              </a:lnSpc>
              <a:defRPr/>
            </a:pPr>
            <a:r>
              <a:rPr lang="ko-KR" altLang="en-US" dirty="0" smtClean="0">
                <a:latin typeface="+mn-ea"/>
              </a:rPr>
              <a:t>▶ 이용자 등록단계에서 정보주체의 </a:t>
            </a:r>
            <a:r>
              <a:rPr lang="ko-KR" altLang="en-US" dirty="0" err="1" smtClean="0">
                <a:latin typeface="+mn-ea"/>
              </a:rPr>
              <a:t>동의없이</a:t>
            </a:r>
            <a:r>
              <a:rPr lang="ko-KR" altLang="en-US" dirty="0" smtClean="0">
                <a:latin typeface="+mn-ea"/>
              </a:rPr>
              <a:t> 수집 </a:t>
            </a: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서비스 제공을 위한 최소한 개인정보 수집</a:t>
            </a: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법령에 따른 개인정보 수집</a:t>
            </a:r>
            <a:endParaRPr lang="en-US" altLang="ko-KR" dirty="0" smtClean="0">
              <a:latin typeface="+mn-ea"/>
            </a:endParaRPr>
          </a:p>
          <a:p>
            <a:pPr marL="742950" lvl="1" indent="-285750" algn="just">
              <a:buFont typeface="Arial" pitchFamily="34" charset="0"/>
              <a:buChar char="•"/>
              <a:defRPr/>
            </a:pPr>
            <a:endParaRPr lang="en-US" altLang="ko-KR" dirty="0" smtClean="0">
              <a:latin typeface="+mn-ea"/>
            </a:endParaRPr>
          </a:p>
          <a:p>
            <a:pPr marL="450850" indent="-450850" algn="just">
              <a:lnSpc>
                <a:spcPct val="130000"/>
              </a:lnSpc>
              <a:defRPr/>
            </a:pPr>
            <a:r>
              <a:rPr lang="ko-KR" altLang="en-US" dirty="0" smtClean="0">
                <a:latin typeface="+mn-ea"/>
              </a:rPr>
              <a:t>▶ 이용자 등록단계에서 정보주체  동의를 받아 수집 </a:t>
            </a: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최소한의 정보 이외 선택정보 수집 시 </a:t>
            </a:r>
            <a:endParaRPr lang="en-US" altLang="ko-KR" dirty="0" smtClean="0">
              <a:latin typeface="+mn-ea"/>
            </a:endParaRP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즉각적인 서비스 이용이 어려워 대기자 명단 등록 시 </a:t>
            </a:r>
            <a:endParaRPr lang="en-US" altLang="ko-KR" dirty="0" smtClean="0">
              <a:latin typeface="+mn-ea"/>
            </a:endParaRPr>
          </a:p>
          <a:p>
            <a:pPr marL="742950" lvl="1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ko-KR" altLang="en-US" dirty="0" smtClean="0">
              <a:latin typeface="+mn-ea"/>
            </a:endParaRPr>
          </a:p>
          <a:p>
            <a:pPr marL="450850" indent="-450850" algn="just">
              <a:lnSpc>
                <a:spcPct val="130000"/>
              </a:lnSpc>
              <a:defRPr/>
            </a:pPr>
            <a:r>
              <a:rPr lang="ko-KR" altLang="en-US" dirty="0" smtClean="0">
                <a:latin typeface="+mn-ea"/>
              </a:rPr>
              <a:t>▶ 개인정보 처리업무를 위탁할 경우 문서로 시행</a:t>
            </a:r>
            <a:endParaRPr lang="en-US" altLang="ko-KR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위탁 사실을 인터넷 홈페이지 또는 사업장 등 보기 쉬운 장소에 게시</a:t>
            </a:r>
            <a:endParaRPr lang="en-US" altLang="ko-KR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endParaRPr lang="en-US" altLang="ko-KR" dirty="0" smtClean="0">
              <a:latin typeface="+mn-ea"/>
            </a:endParaRPr>
          </a:p>
          <a:p>
            <a:pPr marL="450850" indent="-450850" algn="just">
              <a:lnSpc>
                <a:spcPct val="130000"/>
              </a:lnSpc>
              <a:defRPr/>
            </a:pPr>
            <a:r>
              <a:rPr lang="ko-KR" altLang="en-US" dirty="0" smtClean="0">
                <a:latin typeface="+mn-ea"/>
              </a:rPr>
              <a:t>▶ 수집 이용 목적을 달성한 경우 </a:t>
            </a:r>
            <a:r>
              <a:rPr lang="ko-KR" altLang="en-US" dirty="0" err="1" smtClean="0">
                <a:latin typeface="+mn-ea"/>
              </a:rPr>
              <a:t>지체없이</a:t>
            </a:r>
            <a:r>
              <a:rPr lang="ko-KR" altLang="en-US" dirty="0" smtClean="0">
                <a:latin typeface="+mn-ea"/>
              </a:rPr>
              <a:t> 개인정보 파기하는 것이 원칙</a:t>
            </a:r>
            <a:endParaRPr lang="en-US" altLang="ko-KR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법령에 따라 보존이 필요한 경우</a:t>
            </a:r>
            <a:r>
              <a:rPr lang="en-US" altLang="ko-KR" dirty="0" smtClean="0"/>
              <a:t>,</a:t>
            </a:r>
            <a:r>
              <a:rPr lang="ko-KR" altLang="en-US" dirty="0" smtClean="0"/>
              <a:t> 해당 정보 기존 파일에서 분리 보관</a:t>
            </a: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endParaRPr lang="en-US" altLang="ko-KR" dirty="0" smtClean="0">
              <a:latin typeface="+mn-ea"/>
            </a:endParaRPr>
          </a:p>
        </p:txBody>
      </p:sp>
      <p:grpSp>
        <p:nvGrpSpPr>
          <p:cNvPr id="16" name="그룹 39"/>
          <p:cNvGrpSpPr>
            <a:grpSpLocks/>
          </p:cNvGrpSpPr>
          <p:nvPr/>
        </p:nvGrpSpPr>
        <p:grpSpPr bwMode="auto">
          <a:xfrm>
            <a:off x="683493" y="1052733"/>
            <a:ext cx="6624811" cy="374492"/>
            <a:chOff x="-504874" y="2628330"/>
            <a:chExt cx="1800324" cy="461881"/>
          </a:xfrm>
        </p:grpSpPr>
        <p:sp>
          <p:nvSpPr>
            <p:cNvPr id="17" name="AutoShape 77"/>
            <p:cNvSpPr>
              <a:spLocks noChangeArrowheads="1"/>
            </p:cNvSpPr>
            <p:nvPr/>
          </p:nvSpPr>
          <p:spPr bwMode="auto">
            <a:xfrm>
              <a:off x="-504874" y="2628330"/>
              <a:ext cx="1800324" cy="45856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82A5D0"/>
                </a:gs>
                <a:gs pos="100000">
                  <a:srgbClr val="5887C0"/>
                </a:gs>
              </a:gsLst>
              <a:lin ang="16200000" scaled="1"/>
              <a:tileRect/>
            </a:gradFill>
            <a:ln w="19050" cap="flat" cmpd="sng" algn="ctr">
              <a:noFill/>
              <a:prstDash val="solid"/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>
              <a:bevelT/>
            </a:sp3d>
          </p:spPr>
          <p:txBody>
            <a:bodyPr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kern="0" dirty="0">
                <a:solidFill>
                  <a:sysClr val="window" lastClr="FFFFFF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18" name="AutoShape 78"/>
            <p:cNvSpPr>
              <a:spLocks noChangeArrowheads="1"/>
            </p:cNvSpPr>
            <p:nvPr/>
          </p:nvSpPr>
          <p:spPr bwMode="auto">
            <a:xfrm>
              <a:off x="-490586" y="2646335"/>
              <a:ext cx="1763809" cy="34725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>
                    <a:alpha val="7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b="1" ker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-485285" y="2660002"/>
              <a:ext cx="1715123" cy="430209"/>
            </a:xfrm>
            <a:prstGeom prst="rect">
              <a:avLst/>
            </a:prstGeom>
          </p:spPr>
          <p:txBody>
            <a:bodyPr anchor="ctr">
              <a:spAutoFit/>
            </a:bodyPr>
            <a:lstStyle/>
            <a:p>
              <a:pPr fontAlgn="auto" latinLnBrk="0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200" kern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이용자 개인정보 처리</a:t>
              </a:r>
              <a:endParaRPr kumimoji="0" lang="ko-KR" altLang="en-US" sz="2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996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16024" y="260648"/>
            <a:ext cx="9036496" cy="648072"/>
          </a:xfrm>
        </p:spPr>
        <p:txBody>
          <a:bodyPr>
            <a:normAutofit/>
          </a:bodyPr>
          <a:lstStyle/>
          <a:p>
            <a:r>
              <a:rPr lang="en-US" altLang="ko-KR" spc="-100" dirty="0" smtClean="0">
                <a:solidFill>
                  <a:schemeClr val="tx1"/>
                </a:solidFill>
                <a:latin typeface="+mn-ea"/>
                <a:ea typeface="+mn-ea"/>
              </a:rPr>
              <a:t>2. </a:t>
            </a:r>
            <a:r>
              <a:rPr lang="ko-KR" altLang="en-US" spc="-100" dirty="0" smtClean="0">
                <a:solidFill>
                  <a:schemeClr val="tx1"/>
                </a:solidFill>
                <a:latin typeface="+mn-ea"/>
                <a:ea typeface="+mn-ea"/>
              </a:rPr>
              <a:t>사회복지시설 입소자 개인정보 처리</a:t>
            </a:r>
            <a:endParaRPr lang="ko-KR" altLang="en-US" spc="-1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F42F3A1-6F05-41D0-A6A8-0DAD8A9C46A1}" type="slidenum">
              <a:rPr lang="en-US" altLang="ko-KR" smtClean="0"/>
              <a:pPr>
                <a:defRPr/>
              </a:pPr>
              <a:t>15</a:t>
            </a:fld>
            <a:endParaRPr lang="en-US" altLang="ko-KR" sz="1200" dirty="0"/>
          </a:p>
        </p:txBody>
      </p:sp>
      <p:grpSp>
        <p:nvGrpSpPr>
          <p:cNvPr id="4" name="그룹 40"/>
          <p:cNvGrpSpPr>
            <a:grpSpLocks/>
          </p:cNvGrpSpPr>
          <p:nvPr/>
        </p:nvGrpSpPr>
        <p:grpSpPr bwMode="auto">
          <a:xfrm>
            <a:off x="539750" y="1206061"/>
            <a:ext cx="8308975" cy="4527195"/>
            <a:chOff x="4383144" y="5072072"/>
            <a:chExt cx="4332260" cy="1133468"/>
          </a:xfrm>
        </p:grpSpPr>
        <p:sp>
          <p:nvSpPr>
            <p:cNvPr id="12" name="모서리가 둥근 직사각형 11"/>
            <p:cNvSpPr/>
            <p:nvPr/>
          </p:nvSpPr>
          <p:spPr bwMode="auto">
            <a:xfrm>
              <a:off x="4383144" y="5072072"/>
              <a:ext cx="4332260" cy="1133468"/>
            </a:xfrm>
            <a:prstGeom prst="roundRect">
              <a:avLst>
                <a:gd name="adj" fmla="val 6410"/>
              </a:avLst>
            </a:prstGeom>
            <a:gradFill flip="none" rotWithShape="1">
              <a:gsLst>
                <a:gs pos="2000">
                  <a:schemeClr val="bg1">
                    <a:lumMod val="75000"/>
                    <a:alpha val="45000"/>
                  </a:schemeClr>
                </a:gs>
                <a:gs pos="1000">
                  <a:schemeClr val="bg1"/>
                </a:gs>
              </a:gsLst>
              <a:lin ang="0" scaled="1"/>
              <a:tileRect/>
            </a:gradFill>
            <a:ln w="19050">
              <a:solidFill>
                <a:schemeClr val="bg1">
                  <a:lumMod val="65000"/>
                </a:schemeClr>
              </a:solidFill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00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3" name="AutoShape 78"/>
            <p:cNvSpPr>
              <a:spLocks noChangeArrowheads="1"/>
            </p:cNvSpPr>
            <p:nvPr/>
          </p:nvSpPr>
          <p:spPr bwMode="auto">
            <a:xfrm>
              <a:off x="4410844" y="5084978"/>
              <a:ext cx="4281266" cy="1067603"/>
            </a:xfrm>
            <a:prstGeom prst="roundRect">
              <a:avLst>
                <a:gd name="adj" fmla="val 5130"/>
              </a:avLst>
            </a:prstGeom>
            <a:gradFill rotWithShape="1">
              <a:gsLst>
                <a:gs pos="0">
                  <a:srgbClr val="FFFFFF">
                    <a:alpha val="8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 sz="2000" b="1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14" name="Rectangle 461"/>
          <p:cNvSpPr>
            <a:spLocks noChangeArrowheads="1"/>
          </p:cNvSpPr>
          <p:nvPr/>
        </p:nvSpPr>
        <p:spPr bwMode="auto">
          <a:xfrm>
            <a:off x="889000" y="1130974"/>
            <a:ext cx="2098675" cy="369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kern="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공공부문</a:t>
            </a:r>
            <a:endParaRPr kumimoji="0" lang="en-US" altLang="ko-KR" b="1" kern="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Rectangle 5"/>
          <p:cNvSpPr txBox="1">
            <a:spLocks noChangeArrowheads="1"/>
          </p:cNvSpPr>
          <p:nvPr/>
        </p:nvSpPr>
        <p:spPr bwMode="auto">
          <a:xfrm>
            <a:off x="597540" y="1515248"/>
            <a:ext cx="8294940" cy="460741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0850" indent="-450850" algn="just">
              <a:lnSpc>
                <a:spcPct val="130000"/>
              </a:lnSpc>
              <a:defRPr/>
            </a:pPr>
            <a:r>
              <a:rPr lang="ko-KR" altLang="en-US" dirty="0" smtClean="0">
                <a:latin typeface="+mn-ea"/>
              </a:rPr>
              <a:t>▶ 입소자 등록단계에서 정보주체의 </a:t>
            </a:r>
            <a:r>
              <a:rPr lang="ko-KR" altLang="en-US" dirty="0" err="1" smtClean="0">
                <a:latin typeface="+mn-ea"/>
              </a:rPr>
              <a:t>동의없이</a:t>
            </a:r>
            <a:r>
              <a:rPr lang="ko-KR" altLang="en-US" dirty="0" smtClean="0">
                <a:latin typeface="+mn-ea"/>
              </a:rPr>
              <a:t> 수집 </a:t>
            </a: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입소계약 체결 및 이행을 위한 최소한 개인정보 수집</a:t>
            </a: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법령에 따른 개인정보 수집</a:t>
            </a:r>
            <a:endParaRPr lang="en-US" altLang="ko-KR" dirty="0" smtClean="0">
              <a:latin typeface="+mn-ea"/>
            </a:endParaRPr>
          </a:p>
          <a:p>
            <a:pPr marL="742950" lvl="1" indent="-285750" algn="just">
              <a:buFont typeface="Arial" pitchFamily="34" charset="0"/>
              <a:buChar char="•"/>
              <a:defRPr/>
            </a:pPr>
            <a:endParaRPr lang="en-US" altLang="ko-KR" dirty="0" smtClean="0">
              <a:latin typeface="+mn-ea"/>
            </a:endParaRPr>
          </a:p>
          <a:p>
            <a:pPr marL="450850" indent="-450850" algn="just">
              <a:lnSpc>
                <a:spcPct val="130000"/>
              </a:lnSpc>
              <a:defRPr/>
            </a:pPr>
            <a:r>
              <a:rPr lang="ko-KR" altLang="en-US" dirty="0" smtClean="0">
                <a:latin typeface="+mn-ea"/>
              </a:rPr>
              <a:t>▶ 이용자 등록단계에서 정보주체  동의를 받아 수집 </a:t>
            </a: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최소한의 정보 이외 선택정보 수집 시 </a:t>
            </a:r>
            <a:endParaRPr lang="en-US" altLang="ko-KR" dirty="0" smtClean="0">
              <a:latin typeface="+mn-ea"/>
            </a:endParaRP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즉시 입소가 어려워 대기자 명단 등록 시</a:t>
            </a:r>
          </a:p>
          <a:p>
            <a:pPr marL="742950" lvl="1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ko-KR" altLang="en-US" dirty="0" smtClean="0">
              <a:latin typeface="+mn-ea"/>
            </a:endParaRPr>
          </a:p>
          <a:p>
            <a:pPr marL="450850" indent="-450850" algn="just">
              <a:lnSpc>
                <a:spcPct val="130000"/>
              </a:lnSpc>
              <a:defRPr/>
            </a:pPr>
            <a:r>
              <a:rPr lang="ko-KR" altLang="en-US" dirty="0" smtClean="0">
                <a:latin typeface="+mn-ea"/>
              </a:rPr>
              <a:t>▶ </a:t>
            </a:r>
            <a:r>
              <a:rPr lang="ko-KR" altLang="en-US" dirty="0" smtClean="0"/>
              <a:t>입소자가 계약을 체결할 수 없는 경우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법정대리인이 계약 체결</a:t>
            </a: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시장</a:t>
            </a:r>
            <a:r>
              <a:rPr lang="en-US" altLang="ko-KR" dirty="0" smtClean="0"/>
              <a:t>·</a:t>
            </a:r>
            <a:r>
              <a:rPr lang="ko-KR" altLang="en-US" dirty="0" smtClean="0"/>
              <a:t>군수</a:t>
            </a:r>
            <a:r>
              <a:rPr lang="en-US" altLang="ko-KR" dirty="0" smtClean="0"/>
              <a:t>·</a:t>
            </a:r>
            <a:r>
              <a:rPr lang="ko-KR" altLang="en-US" dirty="0" smtClean="0"/>
              <a:t>구청장이 인정하는 경우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입소대상자의 배우자 또는 </a:t>
            </a:r>
            <a:endParaRPr lang="en-US" altLang="ko-KR" dirty="0" smtClean="0"/>
          </a:p>
          <a:p>
            <a:pPr marL="742950" lvl="1" indent="-285750" algn="just">
              <a:lnSpc>
                <a:spcPct val="130000"/>
              </a:lnSpc>
              <a:defRPr/>
            </a:pPr>
            <a:r>
              <a:rPr lang="en-US" altLang="ko-KR" dirty="0" smtClean="0"/>
              <a:t>    </a:t>
            </a:r>
            <a:r>
              <a:rPr lang="ko-KR" altLang="en-US" dirty="0" smtClean="0"/>
              <a:t>부양의무자가 계약당사자 가능</a:t>
            </a: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endParaRPr lang="en-US" altLang="ko-KR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endParaRPr lang="en-US" altLang="ko-KR" dirty="0" smtClean="0">
              <a:latin typeface="+mn-ea"/>
            </a:endParaRPr>
          </a:p>
        </p:txBody>
      </p:sp>
      <p:grpSp>
        <p:nvGrpSpPr>
          <p:cNvPr id="5" name="그룹 39"/>
          <p:cNvGrpSpPr>
            <a:grpSpLocks/>
          </p:cNvGrpSpPr>
          <p:nvPr/>
        </p:nvGrpSpPr>
        <p:grpSpPr bwMode="auto">
          <a:xfrm>
            <a:off x="683493" y="1052733"/>
            <a:ext cx="6624811" cy="374492"/>
            <a:chOff x="-504874" y="2628330"/>
            <a:chExt cx="1800324" cy="461881"/>
          </a:xfrm>
        </p:grpSpPr>
        <p:sp>
          <p:nvSpPr>
            <p:cNvPr id="17" name="AutoShape 77"/>
            <p:cNvSpPr>
              <a:spLocks noChangeArrowheads="1"/>
            </p:cNvSpPr>
            <p:nvPr/>
          </p:nvSpPr>
          <p:spPr bwMode="auto">
            <a:xfrm>
              <a:off x="-504874" y="2628330"/>
              <a:ext cx="1800324" cy="45856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82A5D0"/>
                </a:gs>
                <a:gs pos="100000">
                  <a:srgbClr val="5887C0"/>
                </a:gs>
              </a:gsLst>
              <a:lin ang="16200000" scaled="1"/>
              <a:tileRect/>
            </a:gradFill>
            <a:ln w="19050" cap="flat" cmpd="sng" algn="ctr">
              <a:noFill/>
              <a:prstDash val="solid"/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>
              <a:bevelT/>
            </a:sp3d>
          </p:spPr>
          <p:txBody>
            <a:bodyPr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kern="0" dirty="0">
                <a:solidFill>
                  <a:sysClr val="window" lastClr="FFFFFF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18" name="AutoShape 78"/>
            <p:cNvSpPr>
              <a:spLocks noChangeArrowheads="1"/>
            </p:cNvSpPr>
            <p:nvPr/>
          </p:nvSpPr>
          <p:spPr bwMode="auto">
            <a:xfrm>
              <a:off x="-490586" y="2646335"/>
              <a:ext cx="1763809" cy="34725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>
                    <a:alpha val="7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b="1" ker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-485285" y="2660002"/>
              <a:ext cx="1715123" cy="430209"/>
            </a:xfrm>
            <a:prstGeom prst="rect">
              <a:avLst/>
            </a:prstGeom>
          </p:spPr>
          <p:txBody>
            <a:bodyPr anchor="ctr">
              <a:spAutoFit/>
            </a:bodyPr>
            <a:lstStyle/>
            <a:p>
              <a:pPr fontAlgn="auto" latinLnBrk="0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200" kern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입소자 개인정보 처리</a:t>
              </a:r>
              <a:r>
                <a:rPr kumimoji="0" lang="en-US" altLang="ko-KR" sz="2200" kern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(1)</a:t>
              </a:r>
              <a:endParaRPr kumimoji="0" lang="ko-KR" altLang="en-US" sz="2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996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16024" y="260648"/>
            <a:ext cx="9036496" cy="648072"/>
          </a:xfrm>
        </p:spPr>
        <p:txBody>
          <a:bodyPr>
            <a:normAutofit/>
          </a:bodyPr>
          <a:lstStyle/>
          <a:p>
            <a:r>
              <a:rPr lang="en-US" altLang="ko-KR" spc="-100" dirty="0" smtClean="0">
                <a:solidFill>
                  <a:schemeClr val="tx1"/>
                </a:solidFill>
                <a:latin typeface="+mn-ea"/>
                <a:ea typeface="+mn-ea"/>
              </a:rPr>
              <a:t>2. </a:t>
            </a:r>
            <a:r>
              <a:rPr lang="ko-KR" altLang="en-US" spc="-100" dirty="0" smtClean="0">
                <a:solidFill>
                  <a:schemeClr val="tx1"/>
                </a:solidFill>
                <a:latin typeface="+mn-ea"/>
                <a:ea typeface="+mn-ea"/>
              </a:rPr>
              <a:t>사회복지시설 입소자 개인정보 처리</a:t>
            </a:r>
            <a:endParaRPr lang="ko-KR" altLang="en-US" spc="-1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F42F3A1-6F05-41D0-A6A8-0DAD8A9C46A1}" type="slidenum">
              <a:rPr lang="en-US" altLang="ko-KR" smtClean="0"/>
              <a:pPr>
                <a:defRPr/>
              </a:pPr>
              <a:t>16</a:t>
            </a:fld>
            <a:endParaRPr lang="en-US" altLang="ko-KR" sz="1200" dirty="0"/>
          </a:p>
        </p:txBody>
      </p:sp>
      <p:grpSp>
        <p:nvGrpSpPr>
          <p:cNvPr id="4" name="그룹 40"/>
          <p:cNvGrpSpPr>
            <a:grpSpLocks/>
          </p:cNvGrpSpPr>
          <p:nvPr/>
        </p:nvGrpSpPr>
        <p:grpSpPr bwMode="auto">
          <a:xfrm>
            <a:off x="539750" y="1206061"/>
            <a:ext cx="8308975" cy="4527195"/>
            <a:chOff x="4383144" y="5072072"/>
            <a:chExt cx="4332260" cy="1133468"/>
          </a:xfrm>
        </p:grpSpPr>
        <p:sp>
          <p:nvSpPr>
            <p:cNvPr id="12" name="모서리가 둥근 직사각형 11"/>
            <p:cNvSpPr/>
            <p:nvPr/>
          </p:nvSpPr>
          <p:spPr bwMode="auto">
            <a:xfrm>
              <a:off x="4383144" y="5072072"/>
              <a:ext cx="4332260" cy="1133468"/>
            </a:xfrm>
            <a:prstGeom prst="roundRect">
              <a:avLst>
                <a:gd name="adj" fmla="val 6410"/>
              </a:avLst>
            </a:prstGeom>
            <a:gradFill flip="none" rotWithShape="1">
              <a:gsLst>
                <a:gs pos="2000">
                  <a:schemeClr val="bg1">
                    <a:lumMod val="75000"/>
                    <a:alpha val="45000"/>
                  </a:schemeClr>
                </a:gs>
                <a:gs pos="1000">
                  <a:schemeClr val="bg1"/>
                </a:gs>
              </a:gsLst>
              <a:lin ang="0" scaled="1"/>
              <a:tileRect/>
            </a:gradFill>
            <a:ln w="19050">
              <a:solidFill>
                <a:schemeClr val="bg1">
                  <a:lumMod val="65000"/>
                </a:schemeClr>
              </a:solidFill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00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3" name="AutoShape 78"/>
            <p:cNvSpPr>
              <a:spLocks noChangeArrowheads="1"/>
            </p:cNvSpPr>
            <p:nvPr/>
          </p:nvSpPr>
          <p:spPr bwMode="auto">
            <a:xfrm>
              <a:off x="4410844" y="5084978"/>
              <a:ext cx="4281266" cy="1067603"/>
            </a:xfrm>
            <a:prstGeom prst="roundRect">
              <a:avLst>
                <a:gd name="adj" fmla="val 5130"/>
              </a:avLst>
            </a:prstGeom>
            <a:gradFill rotWithShape="1">
              <a:gsLst>
                <a:gs pos="0">
                  <a:srgbClr val="FFFFFF">
                    <a:alpha val="8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 sz="2000" b="1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14" name="Rectangle 461"/>
          <p:cNvSpPr>
            <a:spLocks noChangeArrowheads="1"/>
          </p:cNvSpPr>
          <p:nvPr/>
        </p:nvSpPr>
        <p:spPr bwMode="auto">
          <a:xfrm>
            <a:off x="889000" y="1130974"/>
            <a:ext cx="2098675" cy="369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kern="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공공부문</a:t>
            </a:r>
            <a:endParaRPr kumimoji="0" lang="en-US" altLang="ko-KR" b="1" kern="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Rectangle 5"/>
          <p:cNvSpPr txBox="1">
            <a:spLocks noChangeArrowheads="1"/>
          </p:cNvSpPr>
          <p:nvPr/>
        </p:nvSpPr>
        <p:spPr bwMode="auto">
          <a:xfrm>
            <a:off x="597540" y="1515248"/>
            <a:ext cx="8294940" cy="397031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0850" indent="-450850" algn="just">
              <a:lnSpc>
                <a:spcPct val="130000"/>
              </a:lnSpc>
              <a:defRPr/>
            </a:pPr>
            <a:r>
              <a:rPr lang="ko-KR" altLang="en-US" dirty="0" smtClean="0">
                <a:latin typeface="+mn-ea"/>
              </a:rPr>
              <a:t>▶ </a:t>
            </a:r>
            <a:r>
              <a:rPr lang="ko-KR" altLang="en-US" dirty="0" smtClean="0"/>
              <a:t>치매노인 상담 및 지원 시 치매환자 등록카드 별도 작성</a:t>
            </a: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보호자에게 개인정보 수집</a:t>
            </a:r>
            <a:r>
              <a:rPr lang="en-US" altLang="ko-KR" dirty="0" smtClean="0"/>
              <a:t>·</a:t>
            </a:r>
            <a:r>
              <a:rPr lang="ko-KR" altLang="en-US" dirty="0" smtClean="0"/>
              <a:t>이용</a:t>
            </a:r>
            <a:r>
              <a:rPr lang="en-US" altLang="ko-KR" dirty="0" smtClean="0"/>
              <a:t>·</a:t>
            </a:r>
            <a:r>
              <a:rPr lang="ko-KR" altLang="en-US" dirty="0" smtClean="0"/>
              <a:t>제공 동의를 받음</a:t>
            </a:r>
            <a:endParaRPr lang="en-US" altLang="ko-KR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endParaRPr lang="en-US" altLang="ko-KR" dirty="0" smtClean="0">
              <a:latin typeface="+mn-ea"/>
            </a:endParaRPr>
          </a:p>
          <a:p>
            <a:pPr marL="450850" indent="-450850" algn="just">
              <a:lnSpc>
                <a:spcPct val="130000"/>
              </a:lnSpc>
              <a:defRPr/>
            </a:pPr>
            <a:r>
              <a:rPr lang="ko-KR" altLang="en-US" dirty="0" smtClean="0">
                <a:latin typeface="+mn-ea"/>
              </a:rPr>
              <a:t>▶ </a:t>
            </a:r>
            <a:r>
              <a:rPr lang="ko-KR" altLang="en-US" dirty="0" smtClean="0"/>
              <a:t>사회복지시설에 협약 의료기관 및 촉탁의사를 두는 경우</a:t>
            </a: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입소자 진료기록부는 정보주체의 동의 없이 의료기관에 보관 가능 </a:t>
            </a:r>
            <a:endParaRPr lang="en-US" altLang="ko-KR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endParaRPr lang="en-US" altLang="ko-KR" dirty="0" smtClean="0"/>
          </a:p>
          <a:p>
            <a:pPr marL="450850" indent="-450850" algn="just">
              <a:lnSpc>
                <a:spcPct val="130000"/>
              </a:lnSpc>
              <a:defRPr/>
            </a:pPr>
            <a:r>
              <a:rPr lang="ko-KR" altLang="en-US" dirty="0" smtClean="0">
                <a:latin typeface="+mn-ea"/>
              </a:rPr>
              <a:t>▶ </a:t>
            </a:r>
            <a:r>
              <a:rPr lang="ko-KR" altLang="en-US" dirty="0" err="1" smtClean="0"/>
              <a:t>사회복지사</a:t>
            </a:r>
            <a:r>
              <a:rPr lang="ko-KR" altLang="en-US" dirty="0" smtClean="0"/>
              <a:t> 승인 하에 입소자 본인 및 보호자에게 개인정보 열람 가능</a:t>
            </a: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장기요양급여제공일지</a:t>
            </a:r>
            <a:r>
              <a:rPr lang="en-US" altLang="ko-KR" dirty="0" smtClean="0"/>
              <a:t>, </a:t>
            </a:r>
            <a:r>
              <a:rPr lang="ko-KR" altLang="en-US" dirty="0" smtClean="0"/>
              <a:t>배설관찰일지</a:t>
            </a:r>
            <a:r>
              <a:rPr lang="en-US" altLang="ko-KR" dirty="0" smtClean="0"/>
              <a:t>, </a:t>
            </a:r>
            <a:r>
              <a:rPr lang="ko-KR" altLang="en-US" dirty="0" smtClean="0"/>
              <a:t>건강관리기록지</a:t>
            </a:r>
            <a:r>
              <a:rPr lang="en-US" altLang="ko-KR" dirty="0" smtClean="0"/>
              <a:t>, </a:t>
            </a:r>
            <a:r>
              <a:rPr lang="ko-KR" altLang="en-US" dirty="0" smtClean="0"/>
              <a:t>투약관리기록지</a:t>
            </a:r>
            <a:r>
              <a:rPr lang="en-US" altLang="ko-KR" dirty="0" smtClean="0"/>
              <a:t>, </a:t>
            </a:r>
            <a:r>
              <a:rPr lang="ko-KR" altLang="en-US" dirty="0" smtClean="0"/>
              <a:t>목욕급여제공기록지</a:t>
            </a:r>
            <a:r>
              <a:rPr lang="en-US" altLang="ko-KR" dirty="0" smtClean="0"/>
              <a:t>, </a:t>
            </a:r>
            <a:r>
              <a:rPr lang="ko-KR" altLang="en-US" dirty="0" smtClean="0"/>
              <a:t>체위변경 및 욕창관찰기록지 등</a:t>
            </a:r>
            <a:endParaRPr lang="en-US" altLang="ko-KR" dirty="0" smtClean="0"/>
          </a:p>
          <a:p>
            <a:pPr marL="742950" lvl="1" indent="-285750" algn="just">
              <a:buFont typeface="Arial" pitchFamily="34" charset="0"/>
              <a:buChar char="•"/>
              <a:defRPr/>
            </a:pPr>
            <a:endParaRPr lang="en-US" altLang="ko-KR" dirty="0" smtClean="0">
              <a:latin typeface="+mn-ea"/>
            </a:endParaRPr>
          </a:p>
          <a:p>
            <a:pPr marL="450850" indent="-450850" algn="just">
              <a:lnSpc>
                <a:spcPct val="130000"/>
              </a:lnSpc>
              <a:defRPr/>
            </a:pPr>
            <a:r>
              <a:rPr lang="ko-KR" altLang="en-US" dirty="0" smtClean="0">
                <a:latin typeface="+mn-ea"/>
              </a:rPr>
              <a:t>▶ </a:t>
            </a:r>
            <a:r>
              <a:rPr lang="ko-KR" altLang="en-US" dirty="0" smtClean="0"/>
              <a:t>주민등록번호는 법령에 근거가 있는 경우에만 수집</a:t>
            </a:r>
          </a:p>
        </p:txBody>
      </p:sp>
      <p:grpSp>
        <p:nvGrpSpPr>
          <p:cNvPr id="5" name="그룹 39"/>
          <p:cNvGrpSpPr>
            <a:grpSpLocks/>
          </p:cNvGrpSpPr>
          <p:nvPr/>
        </p:nvGrpSpPr>
        <p:grpSpPr bwMode="auto">
          <a:xfrm>
            <a:off x="683493" y="1052733"/>
            <a:ext cx="6624811" cy="374492"/>
            <a:chOff x="-504874" y="2628330"/>
            <a:chExt cx="1800324" cy="461881"/>
          </a:xfrm>
        </p:grpSpPr>
        <p:sp>
          <p:nvSpPr>
            <p:cNvPr id="17" name="AutoShape 77"/>
            <p:cNvSpPr>
              <a:spLocks noChangeArrowheads="1"/>
            </p:cNvSpPr>
            <p:nvPr/>
          </p:nvSpPr>
          <p:spPr bwMode="auto">
            <a:xfrm>
              <a:off x="-504874" y="2628330"/>
              <a:ext cx="1800324" cy="45856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82A5D0"/>
                </a:gs>
                <a:gs pos="100000">
                  <a:srgbClr val="5887C0"/>
                </a:gs>
              </a:gsLst>
              <a:lin ang="16200000" scaled="1"/>
              <a:tileRect/>
            </a:gradFill>
            <a:ln w="19050" cap="flat" cmpd="sng" algn="ctr">
              <a:noFill/>
              <a:prstDash val="solid"/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>
              <a:bevelT/>
            </a:sp3d>
          </p:spPr>
          <p:txBody>
            <a:bodyPr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kern="0" dirty="0">
                <a:solidFill>
                  <a:sysClr val="window" lastClr="FFFFFF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18" name="AutoShape 78"/>
            <p:cNvSpPr>
              <a:spLocks noChangeArrowheads="1"/>
            </p:cNvSpPr>
            <p:nvPr/>
          </p:nvSpPr>
          <p:spPr bwMode="auto">
            <a:xfrm>
              <a:off x="-490586" y="2646335"/>
              <a:ext cx="1763809" cy="34725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>
                    <a:alpha val="7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b="1" ker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-485285" y="2660002"/>
              <a:ext cx="1715123" cy="430209"/>
            </a:xfrm>
            <a:prstGeom prst="rect">
              <a:avLst/>
            </a:prstGeom>
          </p:spPr>
          <p:txBody>
            <a:bodyPr anchor="ctr">
              <a:spAutoFit/>
            </a:bodyPr>
            <a:lstStyle/>
            <a:p>
              <a:pPr fontAlgn="auto" latinLnBrk="0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200" kern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입소자 개인정보 처리</a:t>
              </a:r>
              <a:r>
                <a:rPr kumimoji="0" lang="en-US" altLang="ko-KR" sz="2200" kern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(2)</a:t>
              </a:r>
              <a:endParaRPr kumimoji="0" lang="ko-KR" altLang="en-US" sz="2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996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16024" y="260648"/>
            <a:ext cx="9036496" cy="648072"/>
          </a:xfrm>
        </p:spPr>
        <p:txBody>
          <a:bodyPr>
            <a:normAutofit/>
          </a:bodyPr>
          <a:lstStyle/>
          <a:p>
            <a:r>
              <a:rPr lang="en-US" altLang="ko-KR" spc="-100" dirty="0" smtClean="0">
                <a:solidFill>
                  <a:schemeClr val="tx1"/>
                </a:solidFill>
                <a:latin typeface="+mn-ea"/>
                <a:ea typeface="+mn-ea"/>
              </a:rPr>
              <a:t>2. </a:t>
            </a:r>
            <a:r>
              <a:rPr lang="ko-KR" altLang="en-US" spc="-100" dirty="0" smtClean="0">
                <a:solidFill>
                  <a:schemeClr val="tx1"/>
                </a:solidFill>
                <a:latin typeface="+mn-ea"/>
                <a:ea typeface="+mn-ea"/>
              </a:rPr>
              <a:t>사회복지시설 입소자 개인정보 처리</a:t>
            </a:r>
            <a:endParaRPr lang="ko-KR" altLang="en-US" spc="-1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F42F3A1-6F05-41D0-A6A8-0DAD8A9C46A1}" type="slidenum">
              <a:rPr lang="en-US" altLang="ko-KR" smtClean="0"/>
              <a:pPr>
                <a:defRPr/>
              </a:pPr>
              <a:t>17</a:t>
            </a:fld>
            <a:endParaRPr lang="en-US" altLang="ko-KR" sz="1200" dirty="0"/>
          </a:p>
        </p:txBody>
      </p:sp>
      <p:grpSp>
        <p:nvGrpSpPr>
          <p:cNvPr id="4" name="그룹 40"/>
          <p:cNvGrpSpPr>
            <a:grpSpLocks/>
          </p:cNvGrpSpPr>
          <p:nvPr/>
        </p:nvGrpSpPr>
        <p:grpSpPr bwMode="auto">
          <a:xfrm>
            <a:off x="539750" y="1206061"/>
            <a:ext cx="8308975" cy="4527195"/>
            <a:chOff x="4383144" y="5072072"/>
            <a:chExt cx="4332260" cy="1133468"/>
          </a:xfrm>
        </p:grpSpPr>
        <p:sp>
          <p:nvSpPr>
            <p:cNvPr id="12" name="모서리가 둥근 직사각형 11"/>
            <p:cNvSpPr/>
            <p:nvPr/>
          </p:nvSpPr>
          <p:spPr bwMode="auto">
            <a:xfrm>
              <a:off x="4383144" y="5072072"/>
              <a:ext cx="4332260" cy="1133468"/>
            </a:xfrm>
            <a:prstGeom prst="roundRect">
              <a:avLst>
                <a:gd name="adj" fmla="val 6410"/>
              </a:avLst>
            </a:prstGeom>
            <a:gradFill flip="none" rotWithShape="1">
              <a:gsLst>
                <a:gs pos="2000">
                  <a:schemeClr val="bg1">
                    <a:lumMod val="75000"/>
                    <a:alpha val="45000"/>
                  </a:schemeClr>
                </a:gs>
                <a:gs pos="1000">
                  <a:schemeClr val="bg1"/>
                </a:gs>
              </a:gsLst>
              <a:lin ang="0" scaled="1"/>
              <a:tileRect/>
            </a:gradFill>
            <a:ln w="19050">
              <a:solidFill>
                <a:schemeClr val="bg1">
                  <a:lumMod val="65000"/>
                </a:schemeClr>
              </a:solidFill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00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3" name="AutoShape 78"/>
            <p:cNvSpPr>
              <a:spLocks noChangeArrowheads="1"/>
            </p:cNvSpPr>
            <p:nvPr/>
          </p:nvSpPr>
          <p:spPr bwMode="auto">
            <a:xfrm>
              <a:off x="4410844" y="5084978"/>
              <a:ext cx="4281266" cy="1067603"/>
            </a:xfrm>
            <a:prstGeom prst="roundRect">
              <a:avLst>
                <a:gd name="adj" fmla="val 5130"/>
              </a:avLst>
            </a:prstGeom>
            <a:gradFill rotWithShape="1">
              <a:gsLst>
                <a:gs pos="0">
                  <a:srgbClr val="FFFFFF">
                    <a:alpha val="8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 sz="2000" b="1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14" name="Rectangle 461"/>
          <p:cNvSpPr>
            <a:spLocks noChangeArrowheads="1"/>
          </p:cNvSpPr>
          <p:nvPr/>
        </p:nvSpPr>
        <p:spPr bwMode="auto">
          <a:xfrm>
            <a:off x="889000" y="1130974"/>
            <a:ext cx="2098675" cy="369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kern="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공공부문</a:t>
            </a:r>
            <a:endParaRPr kumimoji="0" lang="en-US" altLang="ko-KR" b="1" kern="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Rectangle 5"/>
          <p:cNvSpPr txBox="1">
            <a:spLocks noChangeArrowheads="1"/>
          </p:cNvSpPr>
          <p:nvPr/>
        </p:nvSpPr>
        <p:spPr bwMode="auto">
          <a:xfrm>
            <a:off x="597540" y="1515248"/>
            <a:ext cx="8294940" cy="50506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0850" indent="-450850" algn="just">
              <a:lnSpc>
                <a:spcPct val="130000"/>
              </a:lnSpc>
              <a:defRPr/>
            </a:pPr>
            <a:r>
              <a:rPr lang="ko-KR" altLang="en-US" dirty="0" smtClean="0">
                <a:latin typeface="+mn-ea"/>
              </a:rPr>
              <a:t>▶ 개인정보 처리업무를 위탁할 경우 문서로 시행</a:t>
            </a:r>
            <a:endParaRPr lang="en-US" altLang="ko-KR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위탁 사실을 인터넷 홈페이지 또는 사업장 등 보기 쉬운 장소에 게시</a:t>
            </a:r>
            <a:endParaRPr lang="en-US" altLang="ko-KR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endParaRPr lang="en-US" altLang="ko-KR" dirty="0" smtClean="0">
              <a:latin typeface="+mn-ea"/>
            </a:endParaRPr>
          </a:p>
          <a:p>
            <a:pPr marL="450850" indent="-450850" algn="just">
              <a:lnSpc>
                <a:spcPct val="130000"/>
              </a:lnSpc>
              <a:defRPr/>
            </a:pPr>
            <a:r>
              <a:rPr lang="ko-KR" altLang="en-US" dirty="0" smtClean="0">
                <a:latin typeface="+mn-ea"/>
              </a:rPr>
              <a:t>▶ 입소자가 사회복지시설을 변경하는 경우의 개인정보</a:t>
            </a:r>
            <a:endParaRPr lang="en-US" altLang="ko-KR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정보주체의 동의를 얻어 변경하고자 하는 기관에 제공</a:t>
            </a:r>
          </a:p>
          <a:p>
            <a:pPr marL="742950" lvl="1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ko-KR" altLang="en-US" dirty="0" smtClean="0">
              <a:latin typeface="+mn-ea"/>
            </a:endParaRPr>
          </a:p>
          <a:p>
            <a:pPr marL="450850" indent="-450850" algn="just">
              <a:lnSpc>
                <a:spcPct val="130000"/>
              </a:lnSpc>
              <a:defRPr/>
            </a:pPr>
            <a:r>
              <a:rPr lang="ko-KR" altLang="en-US" dirty="0" smtClean="0">
                <a:latin typeface="+mn-ea"/>
              </a:rPr>
              <a:t>▶ 입소자 개인정보 처리 종료</a:t>
            </a:r>
            <a:endParaRPr lang="en-US" altLang="ko-KR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수집 이용 목적을 달성한 경우 </a:t>
            </a:r>
            <a:r>
              <a:rPr lang="ko-KR" altLang="en-US" dirty="0" err="1" smtClean="0">
                <a:latin typeface="+mn-ea"/>
              </a:rPr>
              <a:t>지체없이</a:t>
            </a:r>
            <a:r>
              <a:rPr lang="ko-KR" altLang="en-US" dirty="0" smtClean="0">
                <a:latin typeface="+mn-ea"/>
              </a:rPr>
              <a:t> 개인정보 파기하는 것이 원칙</a:t>
            </a:r>
            <a:endParaRPr lang="en-US" altLang="ko-KR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법령에 따라 보존이 필요한 경우</a:t>
            </a:r>
            <a:r>
              <a:rPr lang="en-US" altLang="ko-KR" dirty="0" smtClean="0"/>
              <a:t>,</a:t>
            </a:r>
            <a:r>
              <a:rPr lang="ko-KR" altLang="en-US" dirty="0" smtClean="0"/>
              <a:t> 해당 정보 기존 파일에서 분리 보관</a:t>
            </a:r>
            <a:endParaRPr lang="en-US" altLang="ko-KR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입소자 사망 시 보호자에게 </a:t>
            </a:r>
            <a:r>
              <a:rPr lang="ko-KR" altLang="en-US" dirty="0" err="1" smtClean="0"/>
              <a:t>지체없이</a:t>
            </a:r>
            <a:r>
              <a:rPr lang="ko-KR" altLang="en-US" dirty="0" smtClean="0"/>
              <a:t> 통보하고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행정기관에 사망 </a:t>
            </a:r>
            <a:r>
              <a:rPr lang="en-US" altLang="ko-KR" dirty="0" smtClean="0"/>
              <a:t>1</a:t>
            </a:r>
            <a:r>
              <a:rPr lang="ko-KR" altLang="en-US" dirty="0" smtClean="0"/>
              <a:t>개월 이내에 제반 관련 서식에 의거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사망사실 보고 및 </a:t>
            </a:r>
            <a:r>
              <a:rPr lang="ko-KR" altLang="en-US" dirty="0" err="1" smtClean="0"/>
              <a:t>퇴소</a:t>
            </a:r>
            <a:r>
              <a:rPr lang="ko-KR" altLang="en-US" dirty="0" smtClean="0"/>
              <a:t> 처리</a:t>
            </a: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endParaRPr lang="ko-KR" altLang="en-US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endParaRPr lang="en-US" altLang="ko-KR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endParaRPr lang="en-US" altLang="ko-KR" dirty="0" smtClean="0">
              <a:latin typeface="+mn-ea"/>
            </a:endParaRPr>
          </a:p>
        </p:txBody>
      </p:sp>
      <p:grpSp>
        <p:nvGrpSpPr>
          <p:cNvPr id="5" name="그룹 39"/>
          <p:cNvGrpSpPr>
            <a:grpSpLocks/>
          </p:cNvGrpSpPr>
          <p:nvPr/>
        </p:nvGrpSpPr>
        <p:grpSpPr bwMode="auto">
          <a:xfrm>
            <a:off x="683493" y="1052733"/>
            <a:ext cx="6624811" cy="374492"/>
            <a:chOff x="-504874" y="2628330"/>
            <a:chExt cx="1800324" cy="461881"/>
          </a:xfrm>
        </p:grpSpPr>
        <p:sp>
          <p:nvSpPr>
            <p:cNvPr id="17" name="AutoShape 77"/>
            <p:cNvSpPr>
              <a:spLocks noChangeArrowheads="1"/>
            </p:cNvSpPr>
            <p:nvPr/>
          </p:nvSpPr>
          <p:spPr bwMode="auto">
            <a:xfrm>
              <a:off x="-504874" y="2628330"/>
              <a:ext cx="1800324" cy="45856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82A5D0"/>
                </a:gs>
                <a:gs pos="100000">
                  <a:srgbClr val="5887C0"/>
                </a:gs>
              </a:gsLst>
              <a:lin ang="16200000" scaled="1"/>
              <a:tileRect/>
            </a:gradFill>
            <a:ln w="19050" cap="flat" cmpd="sng" algn="ctr">
              <a:noFill/>
              <a:prstDash val="solid"/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>
              <a:bevelT/>
            </a:sp3d>
          </p:spPr>
          <p:txBody>
            <a:bodyPr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kern="0" dirty="0">
                <a:solidFill>
                  <a:sysClr val="window" lastClr="FFFFFF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18" name="AutoShape 78"/>
            <p:cNvSpPr>
              <a:spLocks noChangeArrowheads="1"/>
            </p:cNvSpPr>
            <p:nvPr/>
          </p:nvSpPr>
          <p:spPr bwMode="auto">
            <a:xfrm>
              <a:off x="-490586" y="2646335"/>
              <a:ext cx="1763809" cy="34725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>
                    <a:alpha val="7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b="1" ker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-485285" y="2660002"/>
              <a:ext cx="1715123" cy="430209"/>
            </a:xfrm>
            <a:prstGeom prst="rect">
              <a:avLst/>
            </a:prstGeom>
          </p:spPr>
          <p:txBody>
            <a:bodyPr anchor="ctr">
              <a:spAutoFit/>
            </a:bodyPr>
            <a:lstStyle/>
            <a:p>
              <a:pPr fontAlgn="auto" latinLnBrk="0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200" kern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입소자 개인정보 처리</a:t>
              </a:r>
              <a:r>
                <a:rPr kumimoji="0" lang="en-US" altLang="ko-KR" sz="2200" kern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(3)</a:t>
              </a:r>
              <a:endParaRPr kumimoji="0" lang="ko-KR" altLang="en-US" sz="2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996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슬라이드 번호 개체 틀 1"/>
          <p:cNvSpPr txBox="1">
            <a:spLocks/>
          </p:cNvSpPr>
          <p:nvPr/>
        </p:nvSpPr>
        <p:spPr>
          <a:xfrm>
            <a:off x="3356414" y="61602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18</a:t>
            </a:fld>
            <a:endParaRPr lang="ko-KR" altLang="en-US" sz="16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08493" y="6281960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461"/>
          <p:cNvSpPr>
            <a:spLocks noChangeArrowheads="1"/>
          </p:cNvSpPr>
          <p:nvPr/>
        </p:nvSpPr>
        <p:spPr bwMode="auto">
          <a:xfrm>
            <a:off x="107504" y="1124744"/>
            <a:ext cx="8679338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kumimoji="0" lang="en-US" altLang="ko-KR" b="1" kern="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FAQ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개인정보보호 관련 동의서를 작성할 경우 도장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서명 중 서명을 원칙으로 </a:t>
            </a:r>
            <a:endParaRPr lang="en-US" altLang="ko-KR" dirty="0" smtClean="0">
              <a:latin typeface="HY헤드라인M" pitchFamily="18" charset="-127"/>
              <a:ea typeface="HY헤드라인M" pitchFamily="18" charset="-127"/>
            </a:endParaRPr>
          </a:p>
          <a:p>
            <a:pPr fontAlgn="base"/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      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한다고 하는데 도장을 받은 경우에도 유효한가요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? 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9725" y="1783667"/>
            <a:ext cx="8044723" cy="830997"/>
          </a:xfrm>
          <a:prstGeom prst="rect">
            <a:avLst/>
          </a:prstGeom>
          <a:solidFill>
            <a:srgbClr val="BFCBFD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600" dirty="0" smtClean="0"/>
              <a:t> 개인정보보호법시행령 제</a:t>
            </a:r>
            <a:r>
              <a:rPr lang="en-US" altLang="ko-KR" sz="1600" dirty="0" smtClean="0"/>
              <a:t>17</a:t>
            </a:r>
            <a:r>
              <a:rPr lang="ko-KR" altLang="en-US" sz="1600" dirty="0" smtClean="0"/>
              <a:t>조</a:t>
            </a:r>
            <a:r>
              <a:rPr lang="en-US" altLang="ko-KR" sz="1600" dirty="0" smtClean="0"/>
              <a:t>1</a:t>
            </a:r>
            <a:r>
              <a:rPr lang="ko-KR" altLang="en-US" sz="1600" dirty="0" smtClean="0"/>
              <a:t>항에서는 서면에 동의를 받는 방법은 서명 또는 </a:t>
            </a:r>
            <a:endParaRPr lang="en-US" altLang="ko-KR" sz="1600" dirty="0" smtClean="0"/>
          </a:p>
          <a:p>
            <a:pPr>
              <a:lnSpc>
                <a:spcPct val="15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날인으로 명시되어 있으므로 도장을 받은 경우에도 유효</a:t>
            </a:r>
          </a:p>
        </p:txBody>
      </p:sp>
      <p:sp>
        <p:nvSpPr>
          <p:cNvPr id="16" name="Rectangle 461"/>
          <p:cNvSpPr>
            <a:spLocks noChangeArrowheads="1"/>
          </p:cNvSpPr>
          <p:nvPr/>
        </p:nvSpPr>
        <p:spPr bwMode="auto">
          <a:xfrm>
            <a:off x="107504" y="4090697"/>
            <a:ext cx="828092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kumimoji="0" lang="en-US" altLang="ko-KR" b="1" kern="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FAQ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기관별 소식지 및 홈페이지에 이용자 얼굴이 나오는 사진을 게재할 경우</a:t>
            </a:r>
            <a:endParaRPr lang="en-US" altLang="ko-KR" dirty="0" smtClean="0">
              <a:latin typeface="HY헤드라인M" pitchFamily="18" charset="-127"/>
              <a:ea typeface="HY헤드라인M" pitchFamily="18" charset="-127"/>
            </a:endParaRPr>
          </a:p>
          <a:p>
            <a:pPr fontAlgn="base"/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     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개인정보 수집・이용 동의서를 받아야 하나요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1560" y="4753285"/>
            <a:ext cx="8044723" cy="461665"/>
          </a:xfrm>
          <a:prstGeom prst="rect">
            <a:avLst/>
          </a:prstGeom>
          <a:solidFill>
            <a:srgbClr val="BFCBFD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600" dirty="0" smtClean="0"/>
              <a:t> 사진 게재에 대하여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정보주체의 개인정보 수집・이용에 대한 동의 필요</a:t>
            </a:r>
          </a:p>
        </p:txBody>
      </p:sp>
      <p:sp>
        <p:nvSpPr>
          <p:cNvPr id="10" name="제목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76263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kumimoji="1" lang="ko-KR" altLang="en-US" sz="3600" dirty="0" smtClean="0"/>
              <a:t>이용자 개인정보 처리기준</a:t>
            </a:r>
            <a:endParaRPr kumimoji="1" lang="ko-KR" altLang="en-US" sz="3600" dirty="0"/>
          </a:p>
        </p:txBody>
      </p:sp>
      <p:sp>
        <p:nvSpPr>
          <p:cNvPr id="9" name="Rectangle 461"/>
          <p:cNvSpPr>
            <a:spLocks noChangeArrowheads="1"/>
          </p:cNvSpPr>
          <p:nvPr/>
        </p:nvSpPr>
        <p:spPr bwMode="auto">
          <a:xfrm>
            <a:off x="142844" y="2928330"/>
            <a:ext cx="8679338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kumimoji="0" lang="en-US" altLang="ko-KR" b="1" kern="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FAQ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이용자 </a:t>
            </a:r>
            <a:r>
              <a:rPr lang="ko-KR" altLang="en-US" dirty="0" err="1" smtClean="0">
                <a:latin typeface="HY헤드라인M" pitchFamily="18" charset="-127"/>
                <a:ea typeface="HY헤드라인M" pitchFamily="18" charset="-127"/>
              </a:rPr>
              <a:t>인적사항을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사무실 </a:t>
            </a:r>
            <a:r>
              <a:rPr lang="ko-KR" altLang="en-US" dirty="0" err="1" smtClean="0">
                <a:latin typeface="HY헤드라인M" pitchFamily="18" charset="-127"/>
                <a:ea typeface="HY헤드라인M" pitchFamily="18" charset="-127"/>
              </a:rPr>
              <a:t>현황판에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사용을 할 때도 동의를 받아야 하나요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5065" y="3303760"/>
            <a:ext cx="8044723" cy="430887"/>
          </a:xfrm>
          <a:prstGeom prst="rect">
            <a:avLst/>
          </a:prstGeom>
          <a:solidFill>
            <a:srgbClr val="BFCBFD"/>
          </a:solidFill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600" dirty="0" smtClean="0"/>
              <a:t> </a:t>
            </a:r>
            <a:r>
              <a:rPr lang="ko-KR" altLang="en-US" sz="1600" dirty="0" err="1" smtClean="0"/>
              <a:t>인적사항의</a:t>
            </a:r>
            <a:r>
              <a:rPr lang="ko-KR" altLang="en-US" sz="1600" dirty="0" smtClean="0"/>
              <a:t> 게재가 필요한 경우</a:t>
            </a:r>
            <a:r>
              <a:rPr lang="en-US" altLang="ko-KR" sz="1600" dirty="0" smtClean="0"/>
              <a:t>,</a:t>
            </a:r>
            <a:r>
              <a:rPr lang="ko-KR" altLang="en-US" sz="1600" dirty="0" smtClean="0"/>
              <a:t> 정보주체 동의 필요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슬라이드 번호 개체 틀 1"/>
          <p:cNvSpPr txBox="1">
            <a:spLocks/>
          </p:cNvSpPr>
          <p:nvPr/>
        </p:nvSpPr>
        <p:spPr>
          <a:xfrm>
            <a:off x="3356414" y="61602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19</a:t>
            </a:fld>
            <a:endParaRPr lang="ko-KR" altLang="en-US" sz="16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08493" y="6281960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461"/>
          <p:cNvSpPr>
            <a:spLocks noChangeArrowheads="1"/>
          </p:cNvSpPr>
          <p:nvPr/>
        </p:nvSpPr>
        <p:spPr bwMode="auto">
          <a:xfrm>
            <a:off x="107504" y="1124744"/>
            <a:ext cx="8679338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kumimoji="0" lang="en-US" altLang="ko-KR" b="1" kern="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FAQ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협회 또는 유관 기관에서 공문을 통해 사회복지시설 이용자 주민등록번호를</a:t>
            </a:r>
            <a:endParaRPr lang="en-US" altLang="ko-KR" dirty="0" smtClean="0">
              <a:latin typeface="HY헤드라인M" pitchFamily="18" charset="-127"/>
              <a:ea typeface="HY헤드라인M" pitchFamily="18" charset="-127"/>
            </a:endParaRPr>
          </a:p>
          <a:p>
            <a:pPr fontAlgn="base"/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     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알려달라고 하는데 개인정보보호법 위반사항인가요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9725" y="1783667"/>
            <a:ext cx="8044723" cy="800219"/>
          </a:xfrm>
          <a:prstGeom prst="rect">
            <a:avLst/>
          </a:prstGeom>
          <a:solidFill>
            <a:srgbClr val="BFCBFD"/>
          </a:solidFill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600" dirty="0" smtClean="0"/>
              <a:t> 단순히 공문에 근거하여 정보주체의 동의 없이 협회 또는 유관기관에 주민등록번호를</a:t>
            </a:r>
            <a:endParaRPr lang="en-US" altLang="ko-KR" sz="1600" dirty="0" smtClean="0"/>
          </a:p>
          <a:p>
            <a:pPr lvl="0">
              <a:lnSpc>
                <a:spcPct val="15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제공하는 것은 개인정보보호법 위반</a:t>
            </a:r>
          </a:p>
        </p:txBody>
      </p:sp>
      <p:sp>
        <p:nvSpPr>
          <p:cNvPr id="16" name="Rectangle 461"/>
          <p:cNvSpPr>
            <a:spLocks noChangeArrowheads="1"/>
          </p:cNvSpPr>
          <p:nvPr/>
        </p:nvSpPr>
        <p:spPr bwMode="auto">
          <a:xfrm>
            <a:off x="107504" y="4233573"/>
            <a:ext cx="903649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kumimoji="0" lang="en-US" altLang="ko-KR" b="1" kern="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FAQ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일자리 제공사업을 위한 산재보험 단체가입 시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,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제공 동의를 받아야 하나요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1560" y="4643446"/>
            <a:ext cx="8044723" cy="800219"/>
          </a:xfrm>
          <a:prstGeom prst="rect">
            <a:avLst/>
          </a:prstGeom>
          <a:solidFill>
            <a:srgbClr val="BFCBFD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600" dirty="0" smtClean="0"/>
              <a:t> 일자리 제공을 위해 산재가입 시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고용보험 및 산업재해보상보험의 보험료징수 등에</a:t>
            </a:r>
            <a:endParaRPr lang="en-US" altLang="ko-KR" sz="1600" dirty="0" smtClean="0"/>
          </a:p>
          <a:p>
            <a:pPr>
              <a:lnSpc>
                <a:spcPct val="15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관한 법률에 따라 동의 불필요</a:t>
            </a:r>
            <a:endParaRPr lang="en-US" altLang="ko-KR" sz="1600" dirty="0" smtClean="0"/>
          </a:p>
        </p:txBody>
      </p:sp>
      <p:sp>
        <p:nvSpPr>
          <p:cNvPr id="10" name="제목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76263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kumimoji="1" lang="ko-KR" altLang="en-US" sz="3600" dirty="0" smtClean="0"/>
              <a:t>이용자 개인정보 처리기준</a:t>
            </a:r>
            <a:endParaRPr kumimoji="1" lang="ko-KR" altLang="en-US" sz="3600" dirty="0"/>
          </a:p>
        </p:txBody>
      </p:sp>
      <p:sp>
        <p:nvSpPr>
          <p:cNvPr id="9" name="Rectangle 461"/>
          <p:cNvSpPr>
            <a:spLocks noChangeArrowheads="1"/>
          </p:cNvSpPr>
          <p:nvPr/>
        </p:nvSpPr>
        <p:spPr bwMode="auto">
          <a:xfrm>
            <a:off x="142844" y="2857496"/>
            <a:ext cx="8679338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kumimoji="0" lang="en-US" altLang="ko-KR" b="1" kern="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FAQ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같은 기관의 다른 부서에서 다른 프로그램을 이용하는데 개인정보를 이용하여</a:t>
            </a:r>
            <a:endParaRPr lang="en-US" altLang="ko-KR" dirty="0" smtClean="0">
              <a:latin typeface="HY헤드라인M" pitchFamily="18" charset="-127"/>
              <a:ea typeface="HY헤드라인M" pitchFamily="18" charset="-127"/>
            </a:endParaRPr>
          </a:p>
          <a:p>
            <a:pPr fontAlgn="base"/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     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처리하는 경우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이에 관하여 별도 동의가 필요한가요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5065" y="3498179"/>
            <a:ext cx="8044723" cy="461665"/>
          </a:xfrm>
          <a:prstGeom prst="rect">
            <a:avLst/>
          </a:prstGeom>
          <a:solidFill>
            <a:srgbClr val="BFCBFD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600" dirty="0" smtClean="0"/>
              <a:t> 동일 업무를 목적으로 정보 공유하는 경우</a:t>
            </a:r>
            <a:r>
              <a:rPr lang="en-US" altLang="ko-KR" sz="1600" dirty="0" smtClean="0"/>
              <a:t>,</a:t>
            </a:r>
            <a:r>
              <a:rPr lang="ko-KR" altLang="en-US" sz="1600" dirty="0" smtClean="0"/>
              <a:t> 별도 동의 없이 정보 이</a:t>
            </a:r>
            <a:r>
              <a:rPr lang="ko-KR" altLang="en-US" sz="1600" dirty="0"/>
              <a:t>용</a:t>
            </a:r>
            <a:r>
              <a:rPr lang="ko-KR" altLang="en-US" sz="1600" dirty="0" smtClean="0"/>
              <a:t> 가능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556792"/>
            <a:ext cx="8676456" cy="396044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endParaRPr lang="en-US" altLang="ko-KR" sz="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romanUcPeriod"/>
            </a:pPr>
            <a:r>
              <a:rPr lang="ko-KR" altLang="en-US" sz="3600" spc="-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개인정보보호법 주요내용</a:t>
            </a:r>
            <a:endParaRPr lang="en-US" altLang="ko-KR" sz="1000" spc="-100" dirty="0" smtClean="0">
              <a:solidFill>
                <a:schemeClr val="tx1">
                  <a:lumMod val="95000"/>
                  <a:lumOff val="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romanUcPeriod"/>
            </a:pPr>
            <a:r>
              <a:rPr lang="ko-KR" altLang="en-US" sz="3600" spc="-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사회복지시설 개인정보 처리기준</a:t>
            </a:r>
            <a:endParaRPr lang="en-US" altLang="ko-KR" sz="3600" spc="-100" dirty="0" smtClean="0">
              <a:solidFill>
                <a:schemeClr val="tx1">
                  <a:lumMod val="95000"/>
                  <a:lumOff val="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romanUcPeriod"/>
            </a:pPr>
            <a:r>
              <a:rPr lang="ko-KR" altLang="en-US" sz="3600" spc="-17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개인정보 처리단계별 조치기준</a:t>
            </a:r>
            <a:endParaRPr lang="en-US" altLang="ko-KR" sz="1000" spc="-100" dirty="0" smtClean="0">
              <a:solidFill>
                <a:schemeClr val="tx1">
                  <a:lumMod val="95000"/>
                  <a:lumOff val="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2627784" y="836712"/>
            <a:ext cx="2880320" cy="781258"/>
          </a:xfrm>
        </p:spPr>
        <p:txBody>
          <a:bodyPr/>
          <a:lstStyle/>
          <a:p>
            <a:pPr algn="ctr"/>
            <a:r>
              <a:rPr lang="ko-KR" altLang="en-US" sz="5400" dirty="0" smtClean="0">
                <a:latin typeface="+mj-ea"/>
                <a:ea typeface="+mj-ea"/>
              </a:rPr>
              <a:t>목 차</a:t>
            </a:r>
            <a:endParaRPr lang="ko-KR" altLang="en-US" sz="54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96462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슬라이드 번호 개체 틀 1"/>
          <p:cNvSpPr txBox="1">
            <a:spLocks/>
          </p:cNvSpPr>
          <p:nvPr/>
        </p:nvSpPr>
        <p:spPr>
          <a:xfrm>
            <a:off x="3356414" y="61602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20</a:t>
            </a:fld>
            <a:endParaRPr lang="ko-KR" altLang="en-US" sz="16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08493" y="6281960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461"/>
          <p:cNvSpPr>
            <a:spLocks noChangeArrowheads="1"/>
          </p:cNvSpPr>
          <p:nvPr/>
        </p:nvSpPr>
        <p:spPr bwMode="auto">
          <a:xfrm>
            <a:off x="107504" y="1124744"/>
            <a:ext cx="8679338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kumimoji="0" lang="en-US" altLang="ko-KR" b="1" kern="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FAQ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사회복지시설 내 입소자의 외출 시 착용하는 실종방지인식표에 보호자의 </a:t>
            </a:r>
            <a:endParaRPr lang="en-US" altLang="ko-KR" dirty="0" smtClean="0">
              <a:latin typeface="HY헤드라인M" pitchFamily="18" charset="-127"/>
              <a:ea typeface="HY헤드라인M" pitchFamily="18" charset="-127"/>
            </a:endParaRPr>
          </a:p>
          <a:p>
            <a:pPr fontAlgn="base"/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      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연락처와 주소의 기재는 보호자의 동의가 필요한가요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9725" y="1783667"/>
            <a:ext cx="8044723" cy="830997"/>
          </a:xfrm>
          <a:prstGeom prst="rect">
            <a:avLst/>
          </a:prstGeom>
          <a:solidFill>
            <a:srgbClr val="BFCBFD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600" dirty="0" smtClean="0"/>
              <a:t> 실종방지 보호서비스가 필요한 입소자의 착용 의상에 보호자의 연락처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주소 등을 </a:t>
            </a:r>
            <a:endParaRPr lang="en-US" altLang="ko-KR" sz="1600" dirty="0" smtClean="0"/>
          </a:p>
          <a:p>
            <a:pPr>
              <a:lnSpc>
                <a:spcPct val="15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붙이는 사항은 사회복지기관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환자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보호자 간의 합의가 필요하므로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보호자 동의필요</a:t>
            </a:r>
          </a:p>
        </p:txBody>
      </p:sp>
      <p:sp>
        <p:nvSpPr>
          <p:cNvPr id="10" name="제목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76263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kumimoji="1" lang="ko-KR" altLang="en-US" sz="3600" dirty="0" smtClean="0"/>
              <a:t>입소자 개인정보 처리기준</a:t>
            </a:r>
            <a:endParaRPr kumimoji="1" lang="ko-KR" altLang="en-US" sz="3600" dirty="0"/>
          </a:p>
        </p:txBody>
      </p:sp>
      <p:sp>
        <p:nvSpPr>
          <p:cNvPr id="9" name="Rectangle 461"/>
          <p:cNvSpPr>
            <a:spLocks noChangeArrowheads="1"/>
          </p:cNvSpPr>
          <p:nvPr/>
        </p:nvSpPr>
        <p:spPr bwMode="auto">
          <a:xfrm>
            <a:off x="142844" y="3016748"/>
            <a:ext cx="8679338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kumimoji="0" lang="en-US" altLang="ko-KR" b="1" kern="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FAQ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우편물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DM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작업 의뢰 시 발송 완료 후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개인정보의 관리 책임은 제공하는 자와</a:t>
            </a:r>
            <a:endParaRPr lang="en-US" altLang="ko-KR" dirty="0" smtClean="0">
              <a:latin typeface="HY헤드라인M" pitchFamily="18" charset="-127"/>
              <a:ea typeface="HY헤드라인M" pitchFamily="18" charset="-127"/>
            </a:endParaRPr>
          </a:p>
          <a:p>
            <a:pPr fontAlgn="base"/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     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수탁자 중 누구에게 있나요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?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5065" y="3657431"/>
            <a:ext cx="8044723" cy="1200329"/>
          </a:xfrm>
          <a:prstGeom prst="rect">
            <a:avLst/>
          </a:prstGeom>
          <a:solidFill>
            <a:srgbClr val="BFCBFD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600" dirty="0" smtClean="0"/>
              <a:t> </a:t>
            </a:r>
            <a:r>
              <a:rPr lang="en-US" altLang="ko-KR" sz="1600" dirty="0" smtClean="0"/>
              <a:t>DM </a:t>
            </a:r>
            <a:r>
              <a:rPr lang="ko-KR" altLang="en-US" sz="1600" dirty="0" smtClean="0"/>
              <a:t>발송 처리업무를 제</a:t>
            </a:r>
            <a:r>
              <a:rPr lang="en-US" altLang="ko-KR" sz="1600" dirty="0" smtClean="0"/>
              <a:t>3</a:t>
            </a:r>
            <a:r>
              <a:rPr lang="ko-KR" altLang="en-US" sz="1600" dirty="0" smtClean="0"/>
              <a:t>자에게 위탁할 경우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개인정보보호법 제</a:t>
            </a:r>
            <a:r>
              <a:rPr lang="en-US" altLang="ko-KR" sz="1600" dirty="0" smtClean="0"/>
              <a:t>26</a:t>
            </a:r>
            <a:r>
              <a:rPr lang="ko-KR" altLang="en-US" sz="1600" dirty="0" smtClean="0"/>
              <a:t>조에 해당하므로</a:t>
            </a:r>
            <a:r>
              <a:rPr lang="en-US" altLang="ko-KR" sz="1600" dirty="0" smtClean="0"/>
              <a:t>,</a:t>
            </a:r>
          </a:p>
          <a:p>
            <a:pPr>
              <a:lnSpc>
                <a:spcPct val="15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개인정보 관리를 위해 위탁자가 수탁자 관리감독 책임이 있음</a:t>
            </a:r>
            <a:endParaRPr lang="en-US" altLang="ko-KR" sz="160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600" dirty="0" smtClean="0"/>
              <a:t> </a:t>
            </a:r>
            <a:r>
              <a:rPr lang="ko-KR" altLang="en-US" sz="1600" dirty="0" smtClean="0"/>
              <a:t>손해배상 책임은 수탁자를 위탁자의 소속직원으로 간주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16024" y="260648"/>
            <a:ext cx="9036496" cy="648072"/>
          </a:xfrm>
        </p:spPr>
        <p:txBody>
          <a:bodyPr>
            <a:normAutofit/>
          </a:bodyPr>
          <a:lstStyle/>
          <a:p>
            <a:r>
              <a:rPr lang="en-US" altLang="ko-KR" spc="-100" dirty="0" smtClean="0">
                <a:solidFill>
                  <a:schemeClr val="tx1"/>
                </a:solidFill>
                <a:latin typeface="+mn-ea"/>
                <a:ea typeface="+mn-ea"/>
              </a:rPr>
              <a:t>3. </a:t>
            </a:r>
            <a:r>
              <a:rPr lang="ko-KR" altLang="en-US" spc="-100" dirty="0" smtClean="0">
                <a:solidFill>
                  <a:schemeClr val="tx1"/>
                </a:solidFill>
                <a:latin typeface="+mn-ea"/>
                <a:ea typeface="+mn-ea"/>
              </a:rPr>
              <a:t>사회복지시설 후원자 개인정보 처리</a:t>
            </a:r>
            <a:endParaRPr lang="ko-KR" altLang="en-US" spc="-1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F42F3A1-6F05-41D0-A6A8-0DAD8A9C46A1}" type="slidenum">
              <a:rPr lang="en-US" altLang="ko-KR" smtClean="0"/>
              <a:pPr>
                <a:defRPr/>
              </a:pPr>
              <a:t>21</a:t>
            </a:fld>
            <a:endParaRPr lang="en-US" altLang="ko-KR" sz="1200" dirty="0"/>
          </a:p>
        </p:txBody>
      </p:sp>
      <p:grpSp>
        <p:nvGrpSpPr>
          <p:cNvPr id="4" name="그룹 40"/>
          <p:cNvGrpSpPr>
            <a:grpSpLocks/>
          </p:cNvGrpSpPr>
          <p:nvPr/>
        </p:nvGrpSpPr>
        <p:grpSpPr bwMode="auto">
          <a:xfrm>
            <a:off x="539750" y="1206061"/>
            <a:ext cx="8308975" cy="4599203"/>
            <a:chOff x="4383144" y="5072072"/>
            <a:chExt cx="4332260" cy="1133468"/>
          </a:xfrm>
        </p:grpSpPr>
        <p:sp>
          <p:nvSpPr>
            <p:cNvPr id="12" name="모서리가 둥근 직사각형 11"/>
            <p:cNvSpPr/>
            <p:nvPr/>
          </p:nvSpPr>
          <p:spPr bwMode="auto">
            <a:xfrm>
              <a:off x="4383144" y="5072072"/>
              <a:ext cx="4332260" cy="1133468"/>
            </a:xfrm>
            <a:prstGeom prst="roundRect">
              <a:avLst>
                <a:gd name="adj" fmla="val 6410"/>
              </a:avLst>
            </a:prstGeom>
            <a:gradFill flip="none" rotWithShape="1">
              <a:gsLst>
                <a:gs pos="2000">
                  <a:schemeClr val="bg1">
                    <a:lumMod val="75000"/>
                    <a:alpha val="45000"/>
                  </a:schemeClr>
                </a:gs>
                <a:gs pos="1000">
                  <a:schemeClr val="bg1"/>
                </a:gs>
              </a:gsLst>
              <a:lin ang="0" scaled="1"/>
              <a:tileRect/>
            </a:gradFill>
            <a:ln w="19050">
              <a:solidFill>
                <a:schemeClr val="bg1">
                  <a:lumMod val="65000"/>
                </a:schemeClr>
              </a:solidFill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00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3" name="AutoShape 78"/>
            <p:cNvSpPr>
              <a:spLocks noChangeArrowheads="1"/>
            </p:cNvSpPr>
            <p:nvPr/>
          </p:nvSpPr>
          <p:spPr bwMode="auto">
            <a:xfrm>
              <a:off x="4410844" y="5084978"/>
              <a:ext cx="4281266" cy="1067603"/>
            </a:xfrm>
            <a:prstGeom prst="roundRect">
              <a:avLst>
                <a:gd name="adj" fmla="val 5130"/>
              </a:avLst>
            </a:prstGeom>
            <a:gradFill rotWithShape="1">
              <a:gsLst>
                <a:gs pos="0">
                  <a:srgbClr val="FFFFFF">
                    <a:alpha val="8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 sz="2000" b="1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14" name="Rectangle 461"/>
          <p:cNvSpPr>
            <a:spLocks noChangeArrowheads="1"/>
          </p:cNvSpPr>
          <p:nvPr/>
        </p:nvSpPr>
        <p:spPr bwMode="auto">
          <a:xfrm>
            <a:off x="889000" y="1130974"/>
            <a:ext cx="2098675" cy="369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kern="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공공부문</a:t>
            </a:r>
            <a:endParaRPr kumimoji="0" lang="en-US" altLang="ko-KR" b="1" kern="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Rectangle 5"/>
          <p:cNvSpPr txBox="1">
            <a:spLocks noChangeArrowheads="1"/>
          </p:cNvSpPr>
          <p:nvPr/>
        </p:nvSpPr>
        <p:spPr bwMode="auto">
          <a:xfrm>
            <a:off x="597540" y="1515248"/>
            <a:ext cx="8294940" cy="452431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0850" indent="-450850" algn="just">
              <a:lnSpc>
                <a:spcPct val="130000"/>
              </a:lnSpc>
              <a:defRPr/>
            </a:pPr>
            <a:r>
              <a:rPr lang="ko-KR" altLang="en-US" dirty="0" smtClean="0">
                <a:latin typeface="+mn-ea"/>
              </a:rPr>
              <a:t>▶ 후원금 영수증의 교부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사용내역 통보 등 필요 최소한 개인정보 수집</a:t>
            </a: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개인정보 수집 시 </a:t>
            </a:r>
            <a:r>
              <a:rPr lang="ko-KR" altLang="en-US" dirty="0" err="1" smtClean="0">
                <a:latin typeface="+mn-ea"/>
              </a:rPr>
              <a:t>후원자별</a:t>
            </a:r>
            <a:r>
              <a:rPr lang="ko-KR" altLang="en-US" dirty="0" smtClean="0">
                <a:latin typeface="+mn-ea"/>
              </a:rPr>
              <a:t> 동의 필요</a:t>
            </a:r>
            <a:endParaRPr lang="en-US" altLang="ko-KR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단체후원에서도 연락망 작성을 위해 개별적인 개인정보 수집 동의 필요</a:t>
            </a: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후원자의 개인정보 처리 법령의 근거는 의무조항이 아니므로 동의 필요</a:t>
            </a:r>
            <a:endParaRPr lang="en-US" altLang="ko-KR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후원자에게 후원금</a:t>
            </a:r>
            <a:r>
              <a:rPr lang="en-US" altLang="ko-KR" dirty="0" smtClean="0">
                <a:latin typeface="+mn-ea"/>
              </a:rPr>
              <a:t>(</a:t>
            </a:r>
            <a:r>
              <a:rPr lang="ko-KR" altLang="en-US" dirty="0" smtClean="0">
                <a:latin typeface="+mn-ea"/>
              </a:rPr>
              <a:t>품</a:t>
            </a:r>
            <a:r>
              <a:rPr lang="en-US" altLang="ko-KR" dirty="0" smtClean="0">
                <a:latin typeface="+mn-ea"/>
              </a:rPr>
              <a:t>)</a:t>
            </a:r>
            <a:r>
              <a:rPr lang="ko-KR" altLang="en-US" dirty="0" smtClean="0">
                <a:latin typeface="+mn-ea"/>
              </a:rPr>
              <a:t>의 사용 내역을 통보하기 위한 연락처 관리 가능</a:t>
            </a:r>
            <a:r>
              <a:rPr lang="en-US" altLang="ko-KR" dirty="0" smtClean="0">
                <a:latin typeface="+mn-ea"/>
              </a:rPr>
              <a:t>. </a:t>
            </a:r>
            <a:r>
              <a:rPr lang="ko-KR" altLang="en-US" dirty="0" smtClean="0">
                <a:latin typeface="+mn-ea"/>
              </a:rPr>
              <a:t>단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후원금 결과보고를 시</a:t>
            </a:r>
            <a:r>
              <a:rPr lang="en-US" altLang="ko-KR" dirty="0" smtClean="0">
                <a:latin typeface="+mn-ea"/>
              </a:rPr>
              <a:t>·</a:t>
            </a:r>
            <a:r>
              <a:rPr lang="ko-KR" altLang="en-US" dirty="0" smtClean="0">
                <a:latin typeface="+mn-ea"/>
              </a:rPr>
              <a:t>군</a:t>
            </a:r>
            <a:r>
              <a:rPr lang="en-US" altLang="ko-KR" dirty="0" smtClean="0">
                <a:latin typeface="+mn-ea"/>
              </a:rPr>
              <a:t>·</a:t>
            </a:r>
            <a:r>
              <a:rPr lang="ko-KR" altLang="en-US" dirty="0" smtClean="0">
                <a:latin typeface="+mn-ea"/>
              </a:rPr>
              <a:t>구청장에 제출할 때는 후원자 성명 비공개</a:t>
            </a:r>
          </a:p>
          <a:p>
            <a:pPr marL="742950" lvl="1" indent="-285750" algn="just">
              <a:buFont typeface="Arial" pitchFamily="34" charset="0"/>
              <a:buChar char="•"/>
              <a:defRPr/>
            </a:pPr>
            <a:endParaRPr lang="en-US" altLang="ko-KR" dirty="0" smtClean="0">
              <a:latin typeface="+mn-ea"/>
            </a:endParaRPr>
          </a:p>
          <a:p>
            <a:pPr marL="531813" indent="-531813"/>
            <a:r>
              <a:rPr lang="ko-KR" altLang="en-US" dirty="0" smtClean="0">
                <a:latin typeface="+mn-ea"/>
              </a:rPr>
              <a:t>▶ </a:t>
            </a:r>
            <a:r>
              <a:rPr lang="en-US" altLang="ko-KR" dirty="0" smtClean="0">
                <a:latin typeface="+mn-ea"/>
              </a:rPr>
              <a:t>CMS(Cash Management Service) </a:t>
            </a:r>
            <a:r>
              <a:rPr lang="ko-KR" altLang="en-US" dirty="0" smtClean="0">
                <a:latin typeface="+mn-ea"/>
              </a:rPr>
              <a:t>이용을 위한 개인정보 별도 동의 필요 </a:t>
            </a: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kumimoji="1" lang="en-US" altLang="ko-KR" dirty="0" smtClean="0">
                <a:latin typeface="+mn-ea"/>
              </a:rPr>
              <a:t> </a:t>
            </a:r>
            <a:r>
              <a:rPr lang="ko-KR" altLang="en-US" dirty="0" smtClean="0">
                <a:latin typeface="+mn-ea"/>
              </a:rPr>
              <a:t>「소득세법시행규칙 제</a:t>
            </a:r>
            <a:r>
              <a:rPr lang="en-US" altLang="ko-KR" dirty="0" smtClean="0">
                <a:latin typeface="+mn-ea"/>
              </a:rPr>
              <a:t>101</a:t>
            </a:r>
            <a:r>
              <a:rPr lang="ko-KR" altLang="en-US" dirty="0" smtClean="0">
                <a:latin typeface="+mn-ea"/>
              </a:rPr>
              <a:t>조</a:t>
            </a:r>
            <a:r>
              <a:rPr lang="en-US" altLang="ko-KR" dirty="0" smtClean="0">
                <a:latin typeface="+mn-ea"/>
              </a:rPr>
              <a:t>20</a:t>
            </a:r>
            <a:r>
              <a:rPr lang="ko-KR" altLang="en-US" dirty="0" smtClean="0">
                <a:latin typeface="+mn-ea"/>
              </a:rPr>
              <a:t>호의</a:t>
            </a:r>
            <a:r>
              <a:rPr lang="en-US" altLang="ko-KR" dirty="0" smtClean="0">
                <a:latin typeface="+mn-ea"/>
              </a:rPr>
              <a:t>2</a:t>
            </a:r>
            <a:r>
              <a:rPr lang="ko-KR" altLang="en-US" dirty="0" smtClean="0">
                <a:latin typeface="+mn-ea"/>
              </a:rPr>
              <a:t>」또는「법인세법시행규칙 제</a:t>
            </a:r>
            <a:r>
              <a:rPr lang="en-US" altLang="ko-KR" dirty="0" smtClean="0">
                <a:latin typeface="+mn-ea"/>
              </a:rPr>
              <a:t>82</a:t>
            </a:r>
            <a:r>
              <a:rPr lang="ko-KR" altLang="en-US" dirty="0" smtClean="0">
                <a:latin typeface="+mn-ea"/>
              </a:rPr>
              <a:t>조제</a:t>
            </a:r>
            <a:r>
              <a:rPr lang="en-US" altLang="ko-KR" dirty="0" smtClean="0">
                <a:latin typeface="+mn-ea"/>
              </a:rPr>
              <a:t>6</a:t>
            </a:r>
            <a:r>
              <a:rPr lang="ko-KR" altLang="en-US" dirty="0" smtClean="0">
                <a:latin typeface="+mn-ea"/>
              </a:rPr>
              <a:t>항</a:t>
            </a:r>
            <a:r>
              <a:rPr lang="en-US" altLang="ko-KR" dirty="0" smtClean="0">
                <a:latin typeface="+mn-ea"/>
              </a:rPr>
              <a:t>3</a:t>
            </a:r>
            <a:r>
              <a:rPr lang="ko-KR" altLang="en-US" dirty="0" smtClean="0">
                <a:latin typeface="+mn-ea"/>
              </a:rPr>
              <a:t>의</a:t>
            </a:r>
            <a:r>
              <a:rPr lang="en-US" altLang="ko-KR" dirty="0" smtClean="0">
                <a:latin typeface="+mn-ea"/>
              </a:rPr>
              <a:t>3</a:t>
            </a:r>
            <a:r>
              <a:rPr lang="ko-KR" altLang="en-US" dirty="0" smtClean="0">
                <a:latin typeface="+mn-ea"/>
              </a:rPr>
              <a:t>호」에 따라 기부금 영수증 양식으로 후원금 양식 교부</a:t>
            </a:r>
            <a:endParaRPr lang="en-US" altLang="ko-KR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국세청의 연말정산 간소화 서비스 후원내역 자료제공 등</a:t>
            </a:r>
          </a:p>
          <a:p>
            <a:pPr marL="742950" lvl="1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ko-KR" altLang="en-US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endParaRPr lang="en-US" altLang="ko-KR" dirty="0" smtClean="0">
              <a:latin typeface="+mn-ea"/>
            </a:endParaRPr>
          </a:p>
        </p:txBody>
      </p:sp>
      <p:grpSp>
        <p:nvGrpSpPr>
          <p:cNvPr id="5" name="그룹 39"/>
          <p:cNvGrpSpPr>
            <a:grpSpLocks/>
          </p:cNvGrpSpPr>
          <p:nvPr/>
        </p:nvGrpSpPr>
        <p:grpSpPr bwMode="auto">
          <a:xfrm>
            <a:off x="683493" y="1052733"/>
            <a:ext cx="6624811" cy="374492"/>
            <a:chOff x="-504874" y="2628330"/>
            <a:chExt cx="1800324" cy="461881"/>
          </a:xfrm>
        </p:grpSpPr>
        <p:sp>
          <p:nvSpPr>
            <p:cNvPr id="17" name="AutoShape 77"/>
            <p:cNvSpPr>
              <a:spLocks noChangeArrowheads="1"/>
            </p:cNvSpPr>
            <p:nvPr/>
          </p:nvSpPr>
          <p:spPr bwMode="auto">
            <a:xfrm>
              <a:off x="-504874" y="2628330"/>
              <a:ext cx="1800324" cy="45856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82A5D0"/>
                </a:gs>
                <a:gs pos="100000">
                  <a:srgbClr val="5887C0"/>
                </a:gs>
              </a:gsLst>
              <a:lin ang="16200000" scaled="1"/>
              <a:tileRect/>
            </a:gradFill>
            <a:ln w="19050" cap="flat" cmpd="sng" algn="ctr">
              <a:noFill/>
              <a:prstDash val="solid"/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>
              <a:bevelT/>
            </a:sp3d>
          </p:spPr>
          <p:txBody>
            <a:bodyPr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kern="0" dirty="0">
                <a:solidFill>
                  <a:sysClr val="window" lastClr="FFFFFF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18" name="AutoShape 78"/>
            <p:cNvSpPr>
              <a:spLocks noChangeArrowheads="1"/>
            </p:cNvSpPr>
            <p:nvPr/>
          </p:nvSpPr>
          <p:spPr bwMode="auto">
            <a:xfrm>
              <a:off x="-490586" y="2646335"/>
              <a:ext cx="1763809" cy="34725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>
                    <a:alpha val="7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b="1" ker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-485285" y="2660002"/>
              <a:ext cx="1715123" cy="430209"/>
            </a:xfrm>
            <a:prstGeom prst="rect">
              <a:avLst/>
            </a:prstGeom>
          </p:spPr>
          <p:txBody>
            <a:bodyPr anchor="ctr">
              <a:spAutoFit/>
            </a:bodyPr>
            <a:lstStyle/>
            <a:p>
              <a:pPr fontAlgn="auto" latinLnBrk="0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200" kern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후원자 개인정보 처리</a:t>
              </a:r>
              <a:endParaRPr kumimoji="0" lang="ko-KR" altLang="en-US" sz="2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996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16024" y="260648"/>
            <a:ext cx="9036496" cy="648072"/>
          </a:xfrm>
        </p:spPr>
        <p:txBody>
          <a:bodyPr>
            <a:normAutofit/>
          </a:bodyPr>
          <a:lstStyle/>
          <a:p>
            <a:r>
              <a:rPr lang="en-US" altLang="ko-KR" spc="-100" dirty="0" smtClean="0">
                <a:solidFill>
                  <a:schemeClr val="tx1"/>
                </a:solidFill>
                <a:latin typeface="+mn-ea"/>
                <a:ea typeface="+mn-ea"/>
              </a:rPr>
              <a:t>3. </a:t>
            </a:r>
            <a:r>
              <a:rPr lang="ko-KR" altLang="en-US" spc="-100" dirty="0" smtClean="0">
                <a:solidFill>
                  <a:schemeClr val="tx1"/>
                </a:solidFill>
                <a:latin typeface="+mn-ea"/>
                <a:ea typeface="+mn-ea"/>
              </a:rPr>
              <a:t>사회복지시설 후원자 개인정보 처리</a:t>
            </a:r>
            <a:endParaRPr lang="ko-KR" altLang="en-US" spc="-1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F42F3A1-6F05-41D0-A6A8-0DAD8A9C46A1}" type="slidenum">
              <a:rPr lang="en-US" altLang="ko-KR" smtClean="0"/>
              <a:pPr>
                <a:defRPr/>
              </a:pPr>
              <a:t>22</a:t>
            </a:fld>
            <a:endParaRPr lang="en-US" altLang="ko-KR" sz="1200" dirty="0"/>
          </a:p>
        </p:txBody>
      </p:sp>
      <p:grpSp>
        <p:nvGrpSpPr>
          <p:cNvPr id="4" name="그룹 40"/>
          <p:cNvGrpSpPr>
            <a:grpSpLocks/>
          </p:cNvGrpSpPr>
          <p:nvPr/>
        </p:nvGrpSpPr>
        <p:grpSpPr bwMode="auto">
          <a:xfrm>
            <a:off x="539750" y="1206061"/>
            <a:ext cx="8308975" cy="4599203"/>
            <a:chOff x="4383144" y="5072072"/>
            <a:chExt cx="4332260" cy="1133468"/>
          </a:xfrm>
        </p:grpSpPr>
        <p:sp>
          <p:nvSpPr>
            <p:cNvPr id="12" name="모서리가 둥근 직사각형 11"/>
            <p:cNvSpPr/>
            <p:nvPr/>
          </p:nvSpPr>
          <p:spPr bwMode="auto">
            <a:xfrm>
              <a:off x="4383144" y="5072072"/>
              <a:ext cx="4332260" cy="1133468"/>
            </a:xfrm>
            <a:prstGeom prst="roundRect">
              <a:avLst>
                <a:gd name="adj" fmla="val 6410"/>
              </a:avLst>
            </a:prstGeom>
            <a:gradFill flip="none" rotWithShape="1">
              <a:gsLst>
                <a:gs pos="2000">
                  <a:schemeClr val="bg1">
                    <a:lumMod val="75000"/>
                    <a:alpha val="45000"/>
                  </a:schemeClr>
                </a:gs>
                <a:gs pos="1000">
                  <a:schemeClr val="bg1"/>
                </a:gs>
              </a:gsLst>
              <a:lin ang="0" scaled="1"/>
              <a:tileRect/>
            </a:gradFill>
            <a:ln w="19050">
              <a:solidFill>
                <a:schemeClr val="bg1">
                  <a:lumMod val="65000"/>
                </a:schemeClr>
              </a:solidFill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00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3" name="AutoShape 78"/>
            <p:cNvSpPr>
              <a:spLocks noChangeArrowheads="1"/>
            </p:cNvSpPr>
            <p:nvPr/>
          </p:nvSpPr>
          <p:spPr bwMode="auto">
            <a:xfrm>
              <a:off x="4410844" y="5084978"/>
              <a:ext cx="4281266" cy="1067603"/>
            </a:xfrm>
            <a:prstGeom prst="roundRect">
              <a:avLst>
                <a:gd name="adj" fmla="val 5130"/>
              </a:avLst>
            </a:prstGeom>
            <a:gradFill rotWithShape="1">
              <a:gsLst>
                <a:gs pos="0">
                  <a:srgbClr val="FFFFFF">
                    <a:alpha val="8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 sz="2000" b="1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14" name="Rectangle 461"/>
          <p:cNvSpPr>
            <a:spLocks noChangeArrowheads="1"/>
          </p:cNvSpPr>
          <p:nvPr/>
        </p:nvSpPr>
        <p:spPr bwMode="auto">
          <a:xfrm>
            <a:off x="889000" y="1130974"/>
            <a:ext cx="2098675" cy="369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kern="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공공부문</a:t>
            </a:r>
            <a:endParaRPr kumimoji="0" lang="en-US" altLang="ko-KR" b="1" kern="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Rectangle 5"/>
          <p:cNvSpPr txBox="1">
            <a:spLocks noChangeArrowheads="1"/>
          </p:cNvSpPr>
          <p:nvPr/>
        </p:nvSpPr>
        <p:spPr bwMode="auto">
          <a:xfrm>
            <a:off x="597540" y="1515248"/>
            <a:ext cx="8294940" cy="465665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0850" indent="-450850" algn="just">
              <a:lnSpc>
                <a:spcPct val="130000"/>
              </a:lnSpc>
              <a:defRPr/>
            </a:pPr>
            <a:r>
              <a:rPr lang="ko-KR" altLang="en-US" dirty="0" smtClean="0">
                <a:latin typeface="+mn-ea"/>
              </a:rPr>
              <a:t>▶ </a:t>
            </a:r>
            <a:r>
              <a:rPr lang="ko-KR" altLang="en-US" spc="-100" dirty="0" smtClean="0">
                <a:latin typeface="+mn-ea"/>
              </a:rPr>
              <a:t>자원봉사자 동의를 획득한 후</a:t>
            </a:r>
            <a:r>
              <a:rPr lang="en-US" altLang="ko-KR" spc="-100" dirty="0" smtClean="0">
                <a:latin typeface="+mn-ea"/>
              </a:rPr>
              <a:t>, </a:t>
            </a:r>
            <a:r>
              <a:rPr lang="ko-KR" altLang="en-US" spc="-100" dirty="0" smtClean="0">
                <a:latin typeface="+mn-ea"/>
              </a:rPr>
              <a:t>개인정보 최소한의 범위로 수집 </a:t>
            </a:r>
            <a:endParaRPr lang="en-US" altLang="ko-KR" spc="-100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만 </a:t>
            </a:r>
            <a:r>
              <a:rPr lang="en-US" altLang="ko-KR" dirty="0" smtClean="0">
                <a:latin typeface="+mn-ea"/>
              </a:rPr>
              <a:t>14</a:t>
            </a:r>
            <a:r>
              <a:rPr lang="ko-KR" altLang="en-US" dirty="0" smtClean="0">
                <a:latin typeface="+mn-ea"/>
              </a:rPr>
              <a:t>세 미만의 아동의 경우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법정 대리인 동의 필요</a:t>
            </a: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1" lang="ko-KR" altLang="en-US" spc="-100" dirty="0" smtClean="0">
                <a:latin typeface="+mn-ea"/>
              </a:rPr>
              <a:t>사회복지봉사활동 인증관리시스템</a:t>
            </a:r>
            <a:r>
              <a:rPr kumimoji="1" lang="en-US" altLang="ko-KR" spc="-100" dirty="0" smtClean="0">
                <a:latin typeface="+mn-ea"/>
              </a:rPr>
              <a:t>(VMS)</a:t>
            </a:r>
            <a:r>
              <a:rPr kumimoji="1" lang="ko-KR" altLang="en-US" spc="-100" dirty="0" smtClean="0">
                <a:latin typeface="+mn-ea"/>
              </a:rPr>
              <a:t>은 자원봉사자가 직접 회원가입</a:t>
            </a:r>
            <a:endParaRPr kumimoji="1" lang="en-US" altLang="ko-KR" spc="-100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kumimoji="1" lang="ko-KR" altLang="en-US" spc="-100" dirty="0">
                <a:latin typeface="+mn-ea"/>
              </a:rPr>
              <a:t>입력된 정보의 열람에 필요한 정보 및 기타 추가정보에 대해서만 최소한으로 수집하여야 하며</a:t>
            </a:r>
            <a:r>
              <a:rPr kumimoji="1" lang="en-US" altLang="ko-KR" spc="-100" dirty="0">
                <a:latin typeface="+mn-ea"/>
              </a:rPr>
              <a:t>, </a:t>
            </a:r>
            <a:r>
              <a:rPr kumimoji="1" lang="ko-KR" altLang="en-US" spc="-100" dirty="0">
                <a:latin typeface="+mn-ea"/>
              </a:rPr>
              <a:t>이에 대한 동의가 </a:t>
            </a:r>
            <a:r>
              <a:rPr kumimoji="1" lang="ko-KR" altLang="en-US" spc="-100" dirty="0" smtClean="0">
                <a:latin typeface="+mn-ea"/>
              </a:rPr>
              <a:t>필요</a:t>
            </a:r>
            <a:endParaRPr kumimoji="1" lang="en-US" altLang="ko-KR" spc="-100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자원봉사자가 요구 시 자원봉사증명서 발급 및 관리</a:t>
            </a: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자원봉사 활동 확인 등을 달성하였을 경우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개인정보 파기</a:t>
            </a:r>
            <a:r>
              <a:rPr kumimoji="1" lang="ko-KR" altLang="en-US" spc="-100" dirty="0" smtClean="0">
                <a:latin typeface="+mn-ea"/>
              </a:rPr>
              <a:t> </a:t>
            </a:r>
            <a:endParaRPr kumimoji="1" lang="en-US" altLang="ko-KR" spc="-100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defRPr/>
            </a:pPr>
            <a:r>
              <a:rPr lang="en-US" altLang="ko-KR" dirty="0" smtClean="0">
                <a:latin typeface="+mn-ea"/>
              </a:rPr>
              <a:t>※ VMS </a:t>
            </a:r>
            <a:r>
              <a:rPr lang="ko-KR" altLang="en-US" dirty="0" smtClean="0">
                <a:latin typeface="+mn-ea"/>
              </a:rPr>
              <a:t>고유식별번호 처리 </a:t>
            </a:r>
            <a:r>
              <a:rPr lang="en-US" altLang="ko-KR" dirty="0" err="1" smtClean="0">
                <a:latin typeface="+mn-ea"/>
              </a:rPr>
              <a:t>근거</a:t>
            </a:r>
            <a:r>
              <a:rPr lang="en-US" altLang="ko-KR" dirty="0" smtClean="0">
                <a:latin typeface="+mn-ea"/>
              </a:rPr>
              <a:t> </a:t>
            </a:r>
            <a:r>
              <a:rPr lang="en-US" altLang="ko-KR" dirty="0" err="1" smtClean="0">
                <a:latin typeface="+mn-ea"/>
              </a:rPr>
              <a:t>사회복지사업법</a:t>
            </a:r>
            <a:r>
              <a:rPr lang="en-US" altLang="ko-KR" dirty="0" smtClean="0">
                <a:latin typeface="+mn-ea"/>
              </a:rPr>
              <a:t> 제9조</a:t>
            </a:r>
          </a:p>
          <a:p>
            <a:pPr marL="742950" lvl="1" indent="-285750" algn="just">
              <a:lnSpc>
                <a:spcPct val="130000"/>
              </a:lnSpc>
              <a:defRPr/>
            </a:pPr>
            <a:r>
              <a:rPr lang="en-US" altLang="ko-KR" dirty="0" smtClean="0">
                <a:latin typeface="+mn-ea"/>
              </a:rPr>
              <a:t> </a:t>
            </a:r>
          </a:p>
          <a:p>
            <a:pPr marL="285750" indent="-28575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ko-KR" altLang="en-US" dirty="0" smtClean="0">
                <a:latin typeface="+mn-ea"/>
              </a:rPr>
              <a:t>▶ 사회</a:t>
            </a:r>
            <a:r>
              <a:rPr lang="ko-KR" altLang="en-US" spc="-50" dirty="0" smtClean="0">
                <a:latin typeface="+mn-ea"/>
              </a:rPr>
              <a:t>복지시설 방문자는 방문기록 카드 작성을 위하여 </a:t>
            </a:r>
            <a:r>
              <a:rPr lang="en-US" altLang="ko-KR" spc="-50" dirty="0" smtClean="0">
                <a:latin typeface="+mn-ea"/>
              </a:rPr>
              <a:t> </a:t>
            </a:r>
            <a:r>
              <a:rPr lang="ko-KR" altLang="en-US" spc="-50" dirty="0" smtClean="0">
                <a:latin typeface="+mn-ea"/>
              </a:rPr>
              <a:t>개인정보 </a:t>
            </a:r>
            <a:r>
              <a:rPr lang="ko-KR" altLang="en-US" spc="-100" dirty="0" smtClean="0">
                <a:latin typeface="+mn-ea"/>
              </a:rPr>
              <a:t>수집에 대한 동의 획득 필요</a:t>
            </a:r>
            <a:endParaRPr lang="en-US" altLang="ko-KR" spc="-100" dirty="0" smtClean="0">
              <a:latin typeface="+mn-ea"/>
            </a:endParaRPr>
          </a:p>
          <a:p>
            <a:pPr marL="742950" lvl="1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ko-KR" altLang="en-US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endParaRPr lang="en-US" altLang="ko-KR" dirty="0" smtClean="0">
              <a:latin typeface="+mn-ea"/>
            </a:endParaRPr>
          </a:p>
        </p:txBody>
      </p:sp>
      <p:grpSp>
        <p:nvGrpSpPr>
          <p:cNvPr id="5" name="그룹 39"/>
          <p:cNvGrpSpPr>
            <a:grpSpLocks/>
          </p:cNvGrpSpPr>
          <p:nvPr/>
        </p:nvGrpSpPr>
        <p:grpSpPr bwMode="auto">
          <a:xfrm>
            <a:off x="683493" y="1052733"/>
            <a:ext cx="6624811" cy="374492"/>
            <a:chOff x="-504874" y="2628330"/>
            <a:chExt cx="1800324" cy="461881"/>
          </a:xfrm>
        </p:grpSpPr>
        <p:sp>
          <p:nvSpPr>
            <p:cNvPr id="17" name="AutoShape 77"/>
            <p:cNvSpPr>
              <a:spLocks noChangeArrowheads="1"/>
            </p:cNvSpPr>
            <p:nvPr/>
          </p:nvSpPr>
          <p:spPr bwMode="auto">
            <a:xfrm>
              <a:off x="-504874" y="2628330"/>
              <a:ext cx="1800324" cy="45856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82A5D0"/>
                </a:gs>
                <a:gs pos="100000">
                  <a:srgbClr val="5887C0"/>
                </a:gs>
              </a:gsLst>
              <a:lin ang="16200000" scaled="1"/>
              <a:tileRect/>
            </a:gradFill>
            <a:ln w="19050" cap="flat" cmpd="sng" algn="ctr">
              <a:noFill/>
              <a:prstDash val="solid"/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>
              <a:bevelT/>
            </a:sp3d>
          </p:spPr>
          <p:txBody>
            <a:bodyPr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kern="0" dirty="0">
                <a:solidFill>
                  <a:sysClr val="window" lastClr="FFFFFF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18" name="AutoShape 78"/>
            <p:cNvSpPr>
              <a:spLocks noChangeArrowheads="1"/>
            </p:cNvSpPr>
            <p:nvPr/>
          </p:nvSpPr>
          <p:spPr bwMode="auto">
            <a:xfrm>
              <a:off x="-490586" y="2646335"/>
              <a:ext cx="1763809" cy="34725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>
                    <a:alpha val="7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b="1" ker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-485285" y="2660002"/>
              <a:ext cx="1715123" cy="430209"/>
            </a:xfrm>
            <a:prstGeom prst="rect">
              <a:avLst/>
            </a:prstGeom>
          </p:spPr>
          <p:txBody>
            <a:bodyPr anchor="ctr">
              <a:spAutoFit/>
            </a:bodyPr>
            <a:lstStyle/>
            <a:p>
              <a:pPr fontAlgn="auto" latinLnBrk="0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200" kern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자원봉사자 및 방문자 개인정보 처리</a:t>
              </a:r>
              <a:endParaRPr kumimoji="0" lang="ko-KR" altLang="en-US" sz="2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996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슬라이드 번호 개체 틀 1"/>
          <p:cNvSpPr txBox="1">
            <a:spLocks/>
          </p:cNvSpPr>
          <p:nvPr/>
        </p:nvSpPr>
        <p:spPr>
          <a:xfrm>
            <a:off x="3356414" y="61602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23</a:t>
            </a:fld>
            <a:endParaRPr lang="ko-KR" altLang="en-US" sz="16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08493" y="6281960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461"/>
          <p:cNvSpPr>
            <a:spLocks noChangeArrowheads="1"/>
          </p:cNvSpPr>
          <p:nvPr/>
        </p:nvSpPr>
        <p:spPr bwMode="auto">
          <a:xfrm>
            <a:off x="107504" y="1282471"/>
            <a:ext cx="8679338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kumimoji="0" lang="en-US" altLang="ko-KR" b="1" kern="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FAQ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자원봉사자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단체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의 자원봉사자가 자원봉사에 대해 증빙서류를 요청하는 </a:t>
            </a:r>
            <a:endParaRPr lang="en-US" altLang="ko-KR" dirty="0" smtClean="0">
              <a:latin typeface="HY헤드라인M" pitchFamily="18" charset="-127"/>
              <a:ea typeface="HY헤드라인M" pitchFamily="18" charset="-127"/>
            </a:endParaRPr>
          </a:p>
          <a:p>
            <a:pPr fontAlgn="base"/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     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경우에는 어떻게 해야 하나요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9725" y="1977932"/>
            <a:ext cx="8044723" cy="1938992"/>
          </a:xfrm>
          <a:prstGeom prst="rect">
            <a:avLst/>
          </a:prstGeom>
          <a:solidFill>
            <a:srgbClr val="BFCBFD"/>
          </a:solidFill>
        </p:spPr>
        <p:txBody>
          <a:bodyPr wrap="square" rtlCol="0">
            <a:spAutoFit/>
          </a:bodyPr>
          <a:lstStyle/>
          <a:p>
            <a:pPr marL="0" lvl="5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600" dirty="0" smtClean="0"/>
              <a:t> </a:t>
            </a:r>
            <a:r>
              <a:rPr lang="en-US" altLang="ko-KR" sz="1600" dirty="0" smtClean="0">
                <a:latin typeface="+mn-ea"/>
              </a:rPr>
              <a:t>VMS(</a:t>
            </a:r>
            <a:r>
              <a:rPr lang="ko-KR" altLang="en-US" sz="1600" dirty="0" smtClean="0">
                <a:latin typeface="+mn-ea"/>
              </a:rPr>
              <a:t>사회복지봉사활동인증관리시스템</a:t>
            </a:r>
            <a:r>
              <a:rPr lang="en-US" altLang="ko-KR" sz="1600" dirty="0" smtClean="0">
                <a:latin typeface="+mn-ea"/>
              </a:rPr>
              <a:t>)</a:t>
            </a:r>
            <a:r>
              <a:rPr lang="ko-KR" altLang="en-US" sz="1600" dirty="0" smtClean="0"/>
              <a:t>을 통해 증빙서류 발급</a:t>
            </a:r>
            <a:endParaRPr lang="en-US" altLang="ko-KR" sz="160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600" dirty="0" smtClean="0"/>
              <a:t> VMS</a:t>
            </a:r>
            <a:r>
              <a:rPr lang="ko-KR" altLang="en-US" sz="1600" dirty="0" smtClean="0"/>
              <a:t>를 활용하지 않는 기관에서는 최소한의 보존을 위해 백업과 별도 보관을 통해</a:t>
            </a:r>
            <a:endParaRPr lang="en-US" altLang="ko-KR" sz="1600" dirty="0" smtClean="0"/>
          </a:p>
          <a:p>
            <a:pPr>
              <a:lnSpc>
                <a:spcPct val="150000"/>
              </a:lnSpc>
            </a:pPr>
            <a:r>
              <a:rPr lang="ko-KR" altLang="en-US" sz="1600" dirty="0" smtClean="0"/>
              <a:t> 증빙서류를 발급</a:t>
            </a:r>
            <a:endParaRPr lang="en-US" altLang="ko-KR" sz="160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600" dirty="0" smtClean="0"/>
              <a:t> </a:t>
            </a:r>
            <a:r>
              <a:rPr lang="ko-KR" altLang="en-US" sz="1600" dirty="0" smtClean="0"/>
              <a:t>사회복지시설에서 법령에서 정한 보관기간이 지난 이후에도 자원봉사 증빙서류를 </a:t>
            </a:r>
            <a:endParaRPr lang="en-US" altLang="ko-KR" sz="1600" dirty="0" smtClean="0"/>
          </a:p>
          <a:p>
            <a:pPr>
              <a:lnSpc>
                <a:spcPct val="15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보관하고자 하는 경우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정보주체 별도 동의 </a:t>
            </a:r>
            <a:endParaRPr lang="en-US" altLang="ko-KR" sz="1600" dirty="0" smtClean="0"/>
          </a:p>
        </p:txBody>
      </p:sp>
      <p:sp>
        <p:nvSpPr>
          <p:cNvPr id="10" name="제목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76263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kumimoji="1" lang="ko-KR" altLang="en-US" sz="3600" dirty="0" smtClean="0"/>
              <a:t>자원봉사자 개인정보 처리기준</a:t>
            </a:r>
            <a:endParaRPr kumimoji="1" lang="ko-KR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8" name="제목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576263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kumimoji="1" lang="en-US" altLang="ko-KR" sz="3600" dirty="0" smtClean="0">
                <a:latin typeface="+mj-ea"/>
              </a:rPr>
              <a:t>4. </a:t>
            </a:r>
            <a:r>
              <a:rPr kumimoji="1" lang="ko-KR" altLang="en-US" sz="3600" dirty="0" smtClean="0">
                <a:latin typeface="+mj-ea"/>
              </a:rPr>
              <a:t>근무인력 개인정보 처리기준</a:t>
            </a:r>
            <a:r>
              <a:rPr kumimoji="1" lang="en-US" altLang="ko-KR" sz="3600" dirty="0" smtClean="0">
                <a:latin typeface="+mj-ea"/>
              </a:rPr>
              <a:t>(1)</a:t>
            </a:r>
            <a:endParaRPr kumimoji="1" lang="ko-KR" altLang="en-US" sz="3600" dirty="0">
              <a:latin typeface="+mj-ea"/>
            </a:endParaRPr>
          </a:p>
        </p:txBody>
      </p:sp>
      <p:sp>
        <p:nvSpPr>
          <p:cNvPr id="44" name="슬라이드 번호 개체 틀 14"/>
          <p:cNvSpPr txBox="1">
            <a:spLocks/>
          </p:cNvSpPr>
          <p:nvPr/>
        </p:nvSpPr>
        <p:spPr>
          <a:xfrm>
            <a:off x="3923928" y="638132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796D0551-E588-456A-94A4-0AD0D8C950F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24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9943" y="6226679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모서리가 둥근 직사각형 16"/>
          <p:cNvSpPr/>
          <p:nvPr/>
        </p:nvSpPr>
        <p:spPr bwMode="auto">
          <a:xfrm>
            <a:off x="395536" y="1700808"/>
            <a:ext cx="8308976" cy="4464496"/>
          </a:xfrm>
          <a:prstGeom prst="roundRect">
            <a:avLst>
              <a:gd name="adj" fmla="val 6410"/>
            </a:avLst>
          </a:prstGeom>
          <a:gradFill flip="none" rotWithShape="1">
            <a:gsLst>
              <a:gs pos="2000">
                <a:schemeClr val="bg1">
                  <a:lumMod val="75000"/>
                  <a:alpha val="45000"/>
                </a:schemeClr>
              </a:gs>
              <a:gs pos="1000">
                <a:schemeClr val="bg1"/>
              </a:gs>
            </a:gsLst>
            <a:lin ang="0" scaled="1"/>
            <a:tileRect/>
          </a:gradFill>
          <a:ln w="19050">
            <a:solidFill>
              <a:schemeClr val="bg1">
                <a:lumMod val="65000"/>
              </a:schemeClr>
            </a:solidFill>
          </a:ln>
          <a:effectLst/>
          <a:scene3d>
            <a:camera prst="perspectiveAbove" fov="0">
              <a:rot lat="0" lon="0" rev="0"/>
            </a:camera>
            <a:lightRig rig="balanced" dir="t"/>
          </a:scene3d>
          <a:sp3d prstMaterial="dk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000"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18" name="그룹 39"/>
          <p:cNvGrpSpPr>
            <a:grpSpLocks/>
          </p:cNvGrpSpPr>
          <p:nvPr/>
        </p:nvGrpSpPr>
        <p:grpSpPr bwMode="auto">
          <a:xfrm>
            <a:off x="451716" y="1412776"/>
            <a:ext cx="5821021" cy="445137"/>
            <a:chOff x="-504874" y="2628330"/>
            <a:chExt cx="2372030" cy="472927"/>
          </a:xfrm>
        </p:grpSpPr>
        <p:sp>
          <p:nvSpPr>
            <p:cNvPr id="19" name="AutoShape 77"/>
            <p:cNvSpPr>
              <a:spLocks noChangeArrowheads="1"/>
            </p:cNvSpPr>
            <p:nvPr/>
          </p:nvSpPr>
          <p:spPr bwMode="auto">
            <a:xfrm>
              <a:off x="-504874" y="2628330"/>
              <a:ext cx="2372030" cy="45856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82A5D0"/>
                </a:gs>
                <a:gs pos="100000">
                  <a:srgbClr val="5887C0"/>
                </a:gs>
              </a:gsLst>
              <a:lin ang="16200000" scaled="1"/>
              <a:tileRect/>
            </a:gradFill>
            <a:ln w="19050" cap="flat" cmpd="sng" algn="ctr">
              <a:noFill/>
              <a:prstDash val="solid"/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>
              <a:bevelT/>
            </a:sp3d>
          </p:spPr>
          <p:txBody>
            <a:bodyPr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kern="0" dirty="0">
                <a:solidFill>
                  <a:sysClr val="window" lastClr="FFFFFF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21" name="AutoShape 78"/>
            <p:cNvSpPr>
              <a:spLocks noChangeArrowheads="1"/>
            </p:cNvSpPr>
            <p:nvPr/>
          </p:nvSpPr>
          <p:spPr bwMode="auto">
            <a:xfrm>
              <a:off x="-504874" y="2648060"/>
              <a:ext cx="2372030" cy="453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>
                    <a:alpha val="7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b="1" ker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</p:grpSp>
      <p:sp>
        <p:nvSpPr>
          <p:cNvPr id="22" name="직사각형 21"/>
          <p:cNvSpPr/>
          <p:nvPr/>
        </p:nvSpPr>
        <p:spPr bwMode="auto">
          <a:xfrm>
            <a:off x="498859" y="1496011"/>
            <a:ext cx="6424988" cy="34881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auto" latinLnBrk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2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0" lang="en-US" altLang="ko-KR" sz="22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1. </a:t>
            </a:r>
            <a:r>
              <a:rPr kumimoji="0" lang="ko-KR" altLang="en-US" sz="22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채용 준비단계</a:t>
            </a:r>
            <a:endParaRPr kumimoji="0" lang="ko-KR" altLang="en-US" sz="22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3" name="Rectangle 5"/>
          <p:cNvSpPr txBox="1">
            <a:spLocks noChangeArrowheads="1"/>
          </p:cNvSpPr>
          <p:nvPr/>
        </p:nvSpPr>
        <p:spPr bwMode="auto">
          <a:xfrm>
            <a:off x="451716" y="1916832"/>
            <a:ext cx="8193087" cy="462023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lnSpc>
                <a:spcPct val="125000"/>
              </a:lnSpc>
              <a:spcBef>
                <a:spcPts val="600"/>
              </a:spcBef>
              <a:spcAft>
                <a:spcPts val="100"/>
              </a:spcAft>
            </a:pPr>
            <a:r>
              <a:rPr lang="ko-KR" altLang="en-US" dirty="0" smtClean="0">
                <a:latin typeface="+mn-ea"/>
              </a:rPr>
              <a:t>▶ 인재선발을 위해 필요한 개인정보는 정보주체 동의 없이 수집</a:t>
            </a:r>
            <a:r>
              <a:rPr lang="en-US" altLang="ko-KR" dirty="0" smtClean="0">
                <a:latin typeface="+mn-ea"/>
              </a:rPr>
              <a:t>·</a:t>
            </a:r>
            <a:r>
              <a:rPr lang="ko-KR" altLang="en-US" dirty="0" smtClean="0">
                <a:latin typeface="+mn-ea"/>
              </a:rPr>
              <a:t>이용 가능</a:t>
            </a:r>
            <a:endParaRPr lang="en-US" altLang="ko-KR" dirty="0" smtClean="0">
              <a:latin typeface="+mn-ea"/>
            </a:endParaRPr>
          </a:p>
          <a:p>
            <a:pPr>
              <a:lnSpc>
                <a:spcPct val="125000"/>
              </a:lnSpc>
            </a:pPr>
            <a:r>
              <a:rPr lang="en-US" altLang="ko-KR" dirty="0" smtClean="0">
                <a:latin typeface="+mn-ea"/>
              </a:rPr>
              <a:t>   - </a:t>
            </a:r>
            <a:r>
              <a:rPr lang="ko-KR" altLang="en-US" dirty="0" smtClean="0"/>
              <a:t>범죄 및 성폭력범죄 결격사유 기록조회 가능</a:t>
            </a:r>
            <a:r>
              <a:rPr lang="en-US" altLang="ko-KR" dirty="0" smtClean="0"/>
              <a:t>(</a:t>
            </a:r>
            <a:r>
              <a:rPr lang="ko-KR" altLang="en-US" dirty="0" smtClean="0"/>
              <a:t>사회복지사업법 제</a:t>
            </a:r>
            <a:r>
              <a:rPr lang="en-US" altLang="ko-KR" dirty="0" smtClean="0"/>
              <a:t>35</a:t>
            </a:r>
            <a:r>
              <a:rPr lang="ko-KR" altLang="en-US" dirty="0" smtClean="0"/>
              <a:t>조의 </a:t>
            </a:r>
            <a:r>
              <a:rPr lang="en-US" altLang="ko-KR" dirty="0" smtClean="0"/>
              <a:t>2)</a:t>
            </a:r>
            <a:r>
              <a:rPr lang="ko-KR" altLang="en-US" dirty="0" smtClean="0"/>
              <a:t> </a:t>
            </a:r>
          </a:p>
          <a:p>
            <a:pPr>
              <a:lnSpc>
                <a:spcPct val="125000"/>
              </a:lnSpc>
            </a:pPr>
            <a:r>
              <a:rPr lang="ko-KR" altLang="en-US" dirty="0" smtClean="0">
                <a:latin typeface="+mn-ea"/>
              </a:rPr>
              <a:t>   </a:t>
            </a:r>
            <a:r>
              <a:rPr lang="en-US" altLang="ko-KR" dirty="0" smtClean="0">
                <a:latin typeface="+mn-ea"/>
              </a:rPr>
              <a:t>- </a:t>
            </a:r>
            <a:r>
              <a:rPr lang="ko-KR" altLang="en-US" dirty="0" smtClean="0"/>
              <a:t>성범죄자 취업 또는 노무 제공 제한 가능</a:t>
            </a:r>
            <a:r>
              <a:rPr lang="en-US" altLang="ko-KR" dirty="0" smtClean="0"/>
              <a:t>(</a:t>
            </a:r>
            <a:r>
              <a:rPr lang="ko-KR" altLang="en-US" dirty="0" smtClean="0"/>
              <a:t>장애인복지법 제</a:t>
            </a:r>
            <a:r>
              <a:rPr lang="en-US" altLang="ko-KR" dirty="0" smtClean="0"/>
              <a:t>59</a:t>
            </a:r>
            <a:r>
              <a:rPr lang="ko-KR" altLang="en-US" dirty="0" smtClean="0"/>
              <a:t>조의 </a:t>
            </a:r>
            <a:r>
              <a:rPr lang="en-US" altLang="ko-KR" dirty="0" smtClean="0"/>
              <a:t>3)</a:t>
            </a:r>
            <a:r>
              <a:rPr lang="ko-KR" altLang="en-US" dirty="0" smtClean="0"/>
              <a:t> </a:t>
            </a:r>
          </a:p>
          <a:p>
            <a:pPr>
              <a:lnSpc>
                <a:spcPct val="125000"/>
              </a:lnSpc>
            </a:pPr>
            <a:r>
              <a:rPr lang="en-US" altLang="ko-KR" dirty="0" smtClean="0">
                <a:latin typeface="+mn-ea"/>
              </a:rPr>
              <a:t>   - </a:t>
            </a:r>
            <a:r>
              <a:rPr lang="ko-KR" altLang="en-US" dirty="0" smtClean="0">
                <a:latin typeface="+mn-ea"/>
              </a:rPr>
              <a:t>사회복지시설은 지원자의 요구가 있는 경우</a:t>
            </a:r>
            <a:r>
              <a:rPr lang="en-US" altLang="ko-KR" dirty="0" smtClean="0">
                <a:latin typeface="+mn-ea"/>
              </a:rPr>
              <a:t>,  </a:t>
            </a:r>
            <a:r>
              <a:rPr lang="ko-KR" altLang="en-US" dirty="0" smtClean="0">
                <a:latin typeface="+mn-ea"/>
              </a:rPr>
              <a:t>개인정보의 수집 출처</a:t>
            </a:r>
            <a:r>
              <a:rPr lang="en-US" altLang="ko-KR" dirty="0" smtClean="0">
                <a:latin typeface="+mn-ea"/>
              </a:rPr>
              <a:t>, </a:t>
            </a:r>
          </a:p>
          <a:p>
            <a:pPr>
              <a:lnSpc>
                <a:spcPct val="125000"/>
              </a:lnSpc>
            </a:pPr>
            <a:r>
              <a:rPr lang="en-US" altLang="ko-KR" dirty="0" smtClean="0">
                <a:latin typeface="+mn-ea"/>
              </a:rPr>
              <a:t>      </a:t>
            </a:r>
            <a:r>
              <a:rPr lang="ko-KR" altLang="en-US" dirty="0" smtClean="0">
                <a:latin typeface="+mn-ea"/>
              </a:rPr>
              <a:t>개인정보</a:t>
            </a:r>
            <a:r>
              <a:rPr lang="en-US" altLang="ko-KR" dirty="0" smtClean="0">
                <a:latin typeface="+mn-ea"/>
              </a:rPr>
              <a:t> </a:t>
            </a:r>
            <a:r>
              <a:rPr lang="ko-KR" altLang="en-US" dirty="0" smtClean="0">
                <a:latin typeface="+mn-ea"/>
              </a:rPr>
              <a:t>처리 목적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개인정보 처리 정지 요구권 고지</a:t>
            </a:r>
          </a:p>
          <a:p>
            <a:endParaRPr lang="en-US" altLang="ko-KR" dirty="0" smtClean="0">
              <a:latin typeface="+mn-ea"/>
            </a:endParaRPr>
          </a:p>
          <a:p>
            <a:pPr>
              <a:lnSpc>
                <a:spcPct val="125000"/>
              </a:lnSpc>
            </a:pPr>
            <a:r>
              <a:rPr lang="ko-KR" altLang="en-US" dirty="0" smtClean="0">
                <a:latin typeface="+mn-ea"/>
              </a:rPr>
              <a:t>▶ 주민등록번호의 수집은 법령에서 구체적으로 허용한 경우에만 수집 가능</a:t>
            </a:r>
            <a:endParaRPr lang="en-US" altLang="ko-KR" dirty="0" smtClean="0">
              <a:latin typeface="+mn-ea"/>
            </a:endParaRPr>
          </a:p>
          <a:p>
            <a:endParaRPr lang="en-US" altLang="ko-KR" dirty="0" smtClean="0">
              <a:latin typeface="+mn-ea"/>
            </a:endParaRPr>
          </a:p>
          <a:p>
            <a:pPr>
              <a:lnSpc>
                <a:spcPct val="125000"/>
              </a:lnSpc>
            </a:pPr>
            <a:r>
              <a:rPr lang="ko-KR" altLang="en-US" dirty="0" smtClean="0">
                <a:latin typeface="+mn-ea"/>
              </a:rPr>
              <a:t>▶ 지원자 개인정보의 안전한 관리</a:t>
            </a:r>
            <a:endParaRPr lang="en-US" altLang="ko-KR" dirty="0" smtClean="0">
              <a:latin typeface="+mn-ea"/>
            </a:endParaRPr>
          </a:p>
          <a:p>
            <a:pPr>
              <a:lnSpc>
                <a:spcPct val="125000"/>
              </a:lnSpc>
            </a:pPr>
            <a:r>
              <a:rPr lang="en-US" altLang="ko-KR" dirty="0" smtClean="0">
                <a:latin typeface="+mn-ea"/>
              </a:rPr>
              <a:t>   - </a:t>
            </a:r>
            <a:r>
              <a:rPr lang="ko-KR" altLang="en-US" dirty="0" smtClean="0">
                <a:latin typeface="+mn-ea"/>
              </a:rPr>
              <a:t>채용전형단계별 개인정보취급자  최소한 지정</a:t>
            </a:r>
            <a:endParaRPr lang="en-US" altLang="ko-KR" dirty="0" smtClean="0">
              <a:latin typeface="+mn-ea"/>
            </a:endParaRPr>
          </a:p>
          <a:p>
            <a:pPr>
              <a:lnSpc>
                <a:spcPct val="125000"/>
              </a:lnSpc>
            </a:pPr>
            <a:r>
              <a:rPr lang="en-US" altLang="ko-KR" dirty="0" smtClean="0">
                <a:latin typeface="+mn-ea"/>
              </a:rPr>
              <a:t>   - </a:t>
            </a:r>
            <a:r>
              <a:rPr lang="ko-KR" altLang="en-US" dirty="0" smtClean="0">
                <a:latin typeface="+mn-ea"/>
              </a:rPr>
              <a:t>채용대행업체에  위탁할 경우 위탁계약을 문서로 하고</a:t>
            </a:r>
            <a:r>
              <a:rPr lang="en-US" altLang="ko-KR" dirty="0" smtClean="0">
                <a:latin typeface="+mn-ea"/>
              </a:rPr>
              <a:t>, </a:t>
            </a:r>
          </a:p>
          <a:p>
            <a:pPr>
              <a:lnSpc>
                <a:spcPct val="125000"/>
              </a:lnSpc>
            </a:pPr>
            <a:r>
              <a:rPr lang="en-US" altLang="ko-KR" dirty="0" smtClean="0">
                <a:latin typeface="+mn-ea"/>
              </a:rPr>
              <a:t>     </a:t>
            </a:r>
            <a:r>
              <a:rPr lang="ko-KR" altLang="en-US" dirty="0" smtClean="0">
                <a:latin typeface="+mn-ea"/>
              </a:rPr>
              <a:t>안전한 관리 및 감독</a:t>
            </a:r>
          </a:p>
          <a:p>
            <a:pPr marL="361950" indent="-3619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슬라이드 번호 개체 틀 14"/>
          <p:cNvSpPr txBox="1">
            <a:spLocks/>
          </p:cNvSpPr>
          <p:nvPr/>
        </p:nvSpPr>
        <p:spPr>
          <a:xfrm>
            <a:off x="3923928" y="638132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796D0551-E588-456A-94A4-0AD0D8C950F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25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9943" y="6226679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모서리가 둥근 직사각형 16"/>
          <p:cNvSpPr/>
          <p:nvPr/>
        </p:nvSpPr>
        <p:spPr bwMode="auto">
          <a:xfrm>
            <a:off x="467544" y="1713896"/>
            <a:ext cx="8308976" cy="3947352"/>
          </a:xfrm>
          <a:prstGeom prst="roundRect">
            <a:avLst>
              <a:gd name="adj" fmla="val 6410"/>
            </a:avLst>
          </a:prstGeom>
          <a:gradFill flip="none" rotWithShape="1">
            <a:gsLst>
              <a:gs pos="2000">
                <a:schemeClr val="bg1">
                  <a:lumMod val="75000"/>
                  <a:alpha val="45000"/>
                </a:schemeClr>
              </a:gs>
              <a:gs pos="1000">
                <a:schemeClr val="bg1"/>
              </a:gs>
            </a:gsLst>
            <a:lin ang="0" scaled="1"/>
            <a:tileRect/>
          </a:gradFill>
          <a:ln w="19050">
            <a:solidFill>
              <a:schemeClr val="bg1">
                <a:lumMod val="65000"/>
              </a:schemeClr>
            </a:solidFill>
          </a:ln>
          <a:effectLst/>
          <a:scene3d>
            <a:camera prst="perspectiveAbove" fov="0">
              <a:rot lat="0" lon="0" rev="0"/>
            </a:camera>
            <a:lightRig rig="balanced" dir="t"/>
          </a:scene3d>
          <a:sp3d prstMaterial="dk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00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8" name="Rectangle 5"/>
          <p:cNvSpPr txBox="1">
            <a:spLocks noChangeArrowheads="1"/>
          </p:cNvSpPr>
          <p:nvPr/>
        </p:nvSpPr>
        <p:spPr bwMode="auto">
          <a:xfrm>
            <a:off x="451716" y="1848980"/>
            <a:ext cx="8193087" cy="391389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lnSpc>
                <a:spcPct val="125000"/>
              </a:lnSpc>
              <a:spcBef>
                <a:spcPts val="600"/>
              </a:spcBef>
              <a:spcAft>
                <a:spcPts val="100"/>
              </a:spcAft>
            </a:pPr>
            <a:r>
              <a:rPr lang="ko-KR" altLang="en-US" dirty="0" smtClean="0">
                <a:latin typeface="+mn-ea"/>
              </a:rPr>
              <a:t>▶ 근로계약서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임금대장 등을 위한 개인정보 수집은 정보주체 동의 없이 가능</a:t>
            </a:r>
          </a:p>
          <a:p>
            <a:pPr>
              <a:lnSpc>
                <a:spcPct val="125000"/>
              </a:lnSpc>
            </a:pPr>
            <a:r>
              <a:rPr lang="en-US" altLang="ko-KR" dirty="0" smtClean="0">
                <a:latin typeface="+mn-ea"/>
              </a:rPr>
              <a:t>   - </a:t>
            </a:r>
            <a:r>
              <a:rPr lang="ko-KR" altLang="en-US" dirty="0" smtClean="0">
                <a:latin typeface="+mn-ea"/>
              </a:rPr>
              <a:t>주민등록번호 수집도 동의 없이 수집 가능</a:t>
            </a:r>
            <a:r>
              <a:rPr lang="en-US" altLang="ko-KR" dirty="0" smtClean="0">
                <a:latin typeface="+mn-ea"/>
              </a:rPr>
              <a:t>(</a:t>
            </a:r>
            <a:r>
              <a:rPr lang="ko-KR" altLang="en-US" dirty="0" smtClean="0">
                <a:latin typeface="+mn-ea"/>
              </a:rPr>
              <a:t>근로기준법 시행령 제</a:t>
            </a:r>
            <a:r>
              <a:rPr lang="en-US" altLang="ko-KR" dirty="0" smtClean="0">
                <a:latin typeface="+mn-ea"/>
              </a:rPr>
              <a:t>27</a:t>
            </a:r>
            <a:r>
              <a:rPr lang="ko-KR" altLang="en-US" dirty="0" smtClean="0">
                <a:latin typeface="+mn-ea"/>
              </a:rPr>
              <a:t>조</a:t>
            </a:r>
            <a:r>
              <a:rPr lang="en-US" altLang="ko-KR" dirty="0" smtClean="0">
                <a:latin typeface="+mn-ea"/>
              </a:rPr>
              <a:t>)</a:t>
            </a:r>
          </a:p>
          <a:p>
            <a:pPr>
              <a:lnSpc>
                <a:spcPct val="125000"/>
              </a:lnSpc>
            </a:pPr>
            <a:r>
              <a:rPr lang="en-US" altLang="ko-KR" dirty="0" smtClean="0">
                <a:latin typeface="+mn-ea"/>
              </a:rPr>
              <a:t>   - </a:t>
            </a:r>
            <a:r>
              <a:rPr lang="ko-KR" altLang="en-US" dirty="0" err="1" smtClean="0">
                <a:latin typeface="+mn-ea"/>
              </a:rPr>
              <a:t>민감정보</a:t>
            </a:r>
            <a:r>
              <a:rPr lang="ko-KR" altLang="en-US" dirty="0" smtClean="0">
                <a:latin typeface="+mn-ea"/>
              </a:rPr>
              <a:t> 수집은 별도 동의 필요</a:t>
            </a:r>
            <a:endParaRPr lang="en-US" altLang="ko-KR" dirty="0" smtClean="0">
              <a:latin typeface="+mn-ea"/>
            </a:endParaRPr>
          </a:p>
          <a:p>
            <a:pPr>
              <a:lnSpc>
                <a:spcPct val="125000"/>
              </a:lnSpc>
            </a:pPr>
            <a:r>
              <a:rPr lang="en-US" altLang="ko-KR" dirty="0" smtClean="0">
                <a:latin typeface="+mn-ea"/>
              </a:rPr>
              <a:t>   - </a:t>
            </a:r>
            <a:r>
              <a:rPr lang="ko-KR" altLang="en-US" dirty="0" smtClean="0">
                <a:latin typeface="+mn-ea"/>
              </a:rPr>
              <a:t>업무상 반드시 필요한 개인정보 제</a:t>
            </a:r>
            <a:r>
              <a:rPr lang="en-US" altLang="ko-KR" dirty="0" smtClean="0">
                <a:latin typeface="+mn-ea"/>
              </a:rPr>
              <a:t>3</a:t>
            </a:r>
            <a:r>
              <a:rPr lang="ko-KR" altLang="en-US" dirty="0" smtClean="0">
                <a:latin typeface="+mn-ea"/>
              </a:rPr>
              <a:t>자 제공 및 공개는 정보주체 동의 확보</a:t>
            </a:r>
            <a:endParaRPr lang="en-US" altLang="ko-KR" dirty="0" smtClean="0">
              <a:latin typeface="+mn-ea"/>
            </a:endParaRPr>
          </a:p>
          <a:p>
            <a:pPr>
              <a:lnSpc>
                <a:spcPct val="125000"/>
              </a:lnSpc>
            </a:pPr>
            <a:endParaRPr lang="en-US" altLang="ko-KR" dirty="0" smtClean="0">
              <a:latin typeface="+mn-ea"/>
            </a:endParaRPr>
          </a:p>
          <a:p>
            <a:pPr>
              <a:lnSpc>
                <a:spcPct val="125000"/>
              </a:lnSpc>
            </a:pPr>
            <a:r>
              <a:rPr lang="ko-KR" altLang="en-US" dirty="0" smtClean="0">
                <a:latin typeface="+mn-ea"/>
              </a:rPr>
              <a:t>▶ </a:t>
            </a:r>
            <a:r>
              <a:rPr lang="ko-KR" altLang="en-US" spc="-100" dirty="0" smtClean="0">
                <a:latin typeface="+mn-ea"/>
              </a:rPr>
              <a:t>법령상 의무준수를 위한 주민등록번호 수집</a:t>
            </a:r>
            <a:r>
              <a:rPr lang="en-US" altLang="ko-KR" spc="-100" dirty="0" smtClean="0">
                <a:latin typeface="+mn-ea"/>
              </a:rPr>
              <a:t>·</a:t>
            </a:r>
            <a:r>
              <a:rPr lang="ko-KR" altLang="en-US" spc="-100" dirty="0" smtClean="0">
                <a:latin typeface="+mn-ea"/>
              </a:rPr>
              <a:t>이용은 </a:t>
            </a:r>
            <a:r>
              <a:rPr lang="en-US" altLang="ko-KR" spc="-100" dirty="0" smtClean="0">
                <a:latin typeface="+mn-ea"/>
              </a:rPr>
              <a:t> </a:t>
            </a:r>
            <a:r>
              <a:rPr lang="ko-KR" altLang="en-US" spc="-50" dirty="0" smtClean="0">
                <a:latin typeface="+mn-ea"/>
              </a:rPr>
              <a:t>동의 없이 처리 가능</a:t>
            </a:r>
            <a:endParaRPr lang="en-US" altLang="ko-KR" spc="-50" dirty="0" smtClean="0">
              <a:latin typeface="+mn-ea"/>
            </a:endParaRPr>
          </a:p>
          <a:p>
            <a:pPr>
              <a:lnSpc>
                <a:spcPct val="125000"/>
              </a:lnSpc>
            </a:pPr>
            <a:r>
              <a:rPr lang="en-US" altLang="ko-KR" spc="-50" dirty="0" smtClean="0">
                <a:latin typeface="+mn-ea"/>
              </a:rPr>
              <a:t>   - </a:t>
            </a:r>
            <a:r>
              <a:rPr lang="ko-KR" altLang="en-US" spc="-100" dirty="0" smtClean="0">
                <a:latin typeface="+mn-ea"/>
              </a:rPr>
              <a:t>소득세법에 따른 연말정산 등 </a:t>
            </a:r>
            <a:endParaRPr lang="en-US" altLang="ko-KR" spc="-50" dirty="0" smtClean="0">
              <a:latin typeface="+mn-ea"/>
            </a:endParaRPr>
          </a:p>
          <a:p>
            <a:pPr>
              <a:lnSpc>
                <a:spcPct val="125000"/>
              </a:lnSpc>
            </a:pPr>
            <a:endParaRPr lang="en-US" altLang="ko-KR" spc="-50" dirty="0" smtClean="0">
              <a:latin typeface="+mn-ea"/>
            </a:endParaRPr>
          </a:p>
          <a:p>
            <a:pPr>
              <a:lnSpc>
                <a:spcPct val="125000"/>
              </a:lnSpc>
            </a:pPr>
            <a:r>
              <a:rPr lang="ko-KR" altLang="en-US" dirty="0" smtClean="0">
                <a:latin typeface="+mn-ea"/>
              </a:rPr>
              <a:t>▶ 가족의 동의 없이 개인정보를 수집</a:t>
            </a:r>
            <a:r>
              <a:rPr lang="en-US" altLang="ko-KR" dirty="0" smtClean="0">
                <a:latin typeface="+mn-ea"/>
              </a:rPr>
              <a:t>․</a:t>
            </a:r>
            <a:r>
              <a:rPr lang="ko-KR" altLang="en-US" dirty="0" smtClean="0">
                <a:latin typeface="+mn-ea"/>
              </a:rPr>
              <a:t>이용 가능</a:t>
            </a:r>
            <a:endParaRPr lang="en-US" altLang="ko-KR" dirty="0" smtClean="0">
              <a:latin typeface="+mn-ea"/>
            </a:endParaRPr>
          </a:p>
          <a:p>
            <a:pPr>
              <a:lnSpc>
                <a:spcPct val="125000"/>
              </a:lnSpc>
            </a:pPr>
            <a:r>
              <a:rPr lang="en-US" altLang="ko-KR" dirty="0" smtClean="0">
                <a:latin typeface="+mn-ea"/>
              </a:rPr>
              <a:t>   - </a:t>
            </a:r>
            <a:r>
              <a:rPr lang="ko-KR" altLang="en-US" dirty="0" smtClean="0">
                <a:latin typeface="+mn-ea"/>
              </a:rPr>
              <a:t>근로자 가족 복리후생을 위한 업무 처리</a:t>
            </a:r>
          </a:p>
          <a:p>
            <a:pPr>
              <a:lnSpc>
                <a:spcPct val="125000"/>
              </a:lnSpc>
            </a:pPr>
            <a:endParaRPr lang="ko-KR" altLang="en-US" spc="-50" dirty="0">
              <a:latin typeface="+mn-ea"/>
            </a:endParaRPr>
          </a:p>
        </p:txBody>
      </p:sp>
      <p:grpSp>
        <p:nvGrpSpPr>
          <p:cNvPr id="19" name="그룹 39"/>
          <p:cNvGrpSpPr>
            <a:grpSpLocks/>
          </p:cNvGrpSpPr>
          <p:nvPr/>
        </p:nvGrpSpPr>
        <p:grpSpPr bwMode="auto">
          <a:xfrm>
            <a:off x="451716" y="1340767"/>
            <a:ext cx="5821021" cy="445137"/>
            <a:chOff x="-504874" y="2628330"/>
            <a:chExt cx="2372030" cy="472927"/>
          </a:xfrm>
        </p:grpSpPr>
        <p:sp>
          <p:nvSpPr>
            <p:cNvPr id="21" name="AutoShape 77"/>
            <p:cNvSpPr>
              <a:spLocks noChangeArrowheads="1"/>
            </p:cNvSpPr>
            <p:nvPr/>
          </p:nvSpPr>
          <p:spPr bwMode="auto">
            <a:xfrm>
              <a:off x="-504874" y="2628330"/>
              <a:ext cx="2372030" cy="45856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82A5D0"/>
                </a:gs>
                <a:gs pos="100000">
                  <a:srgbClr val="5887C0"/>
                </a:gs>
              </a:gsLst>
              <a:lin ang="16200000" scaled="1"/>
              <a:tileRect/>
            </a:gradFill>
            <a:ln w="19050" cap="flat" cmpd="sng" algn="ctr">
              <a:noFill/>
              <a:prstDash val="solid"/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>
              <a:bevelT/>
            </a:sp3d>
          </p:spPr>
          <p:txBody>
            <a:bodyPr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kern="0" dirty="0">
                <a:solidFill>
                  <a:sysClr val="window" lastClr="FFFFFF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22" name="AutoShape 78"/>
            <p:cNvSpPr>
              <a:spLocks noChangeArrowheads="1"/>
            </p:cNvSpPr>
            <p:nvPr/>
          </p:nvSpPr>
          <p:spPr bwMode="auto">
            <a:xfrm>
              <a:off x="-504874" y="2648060"/>
              <a:ext cx="2372030" cy="453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>
                    <a:alpha val="7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b="1" ker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</p:grpSp>
      <p:sp>
        <p:nvSpPr>
          <p:cNvPr id="23" name="직사각형 22"/>
          <p:cNvSpPr/>
          <p:nvPr/>
        </p:nvSpPr>
        <p:spPr bwMode="auto">
          <a:xfrm>
            <a:off x="498859" y="1365083"/>
            <a:ext cx="6424988" cy="34881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auto" latinLnBrk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2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0" lang="en-US" altLang="ko-KR" sz="22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2. </a:t>
            </a:r>
            <a:r>
              <a:rPr kumimoji="0" lang="ko-KR" altLang="en-US" sz="22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채용 결정단계</a:t>
            </a:r>
            <a:endParaRPr kumimoji="0" lang="ko-KR" altLang="en-US" sz="22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2" name="제목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576263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kumimoji="1" lang="en-US" altLang="ko-KR" sz="3600" dirty="0" smtClean="0">
                <a:latin typeface="+mj-ea"/>
              </a:rPr>
              <a:t>4. </a:t>
            </a:r>
            <a:r>
              <a:rPr kumimoji="1" lang="ko-KR" altLang="en-US" sz="3600" dirty="0" smtClean="0">
                <a:latin typeface="+mj-ea"/>
              </a:rPr>
              <a:t>근무인력 개인정보 처리기준</a:t>
            </a:r>
            <a:r>
              <a:rPr kumimoji="1" lang="en-US" altLang="ko-KR" sz="3600" dirty="0" smtClean="0">
                <a:latin typeface="+mj-ea"/>
              </a:rPr>
              <a:t>(2)</a:t>
            </a:r>
            <a:endParaRPr kumimoji="1" lang="ko-KR" altLang="en-US" sz="3600" dirty="0">
              <a:latin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슬라이드 번호 개체 틀 14"/>
          <p:cNvSpPr txBox="1">
            <a:spLocks/>
          </p:cNvSpPr>
          <p:nvPr/>
        </p:nvSpPr>
        <p:spPr>
          <a:xfrm>
            <a:off x="3923928" y="638132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796D0551-E588-456A-94A4-0AD0D8C950F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26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9943" y="6226679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모서리가 둥근 직사각형 16"/>
          <p:cNvSpPr/>
          <p:nvPr/>
        </p:nvSpPr>
        <p:spPr bwMode="auto">
          <a:xfrm>
            <a:off x="395536" y="1556792"/>
            <a:ext cx="8308976" cy="4320480"/>
          </a:xfrm>
          <a:prstGeom prst="roundRect">
            <a:avLst>
              <a:gd name="adj" fmla="val 6410"/>
            </a:avLst>
          </a:prstGeom>
          <a:gradFill flip="none" rotWithShape="1">
            <a:gsLst>
              <a:gs pos="2000">
                <a:schemeClr val="bg1">
                  <a:lumMod val="75000"/>
                  <a:alpha val="45000"/>
                </a:schemeClr>
              </a:gs>
              <a:gs pos="1000">
                <a:schemeClr val="bg1"/>
              </a:gs>
            </a:gsLst>
            <a:lin ang="0" scaled="1"/>
            <a:tileRect/>
          </a:gradFill>
          <a:ln w="19050">
            <a:solidFill>
              <a:schemeClr val="bg1">
                <a:lumMod val="65000"/>
              </a:schemeClr>
            </a:solidFill>
          </a:ln>
          <a:effectLst/>
          <a:scene3d>
            <a:camera prst="perspectiveAbove" fov="0">
              <a:rot lat="0" lon="0" rev="0"/>
            </a:camera>
            <a:lightRig rig="balanced" dir="t"/>
          </a:scene3d>
          <a:sp3d prstMaterial="dk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0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8" name="Rectangle 5"/>
          <p:cNvSpPr txBox="1">
            <a:spLocks noChangeArrowheads="1"/>
          </p:cNvSpPr>
          <p:nvPr/>
        </p:nvSpPr>
        <p:spPr bwMode="auto">
          <a:xfrm>
            <a:off x="451716" y="1930474"/>
            <a:ext cx="8193087" cy="405495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lnSpc>
                <a:spcPct val="125000"/>
              </a:lnSpc>
              <a:spcBef>
                <a:spcPts val="600"/>
              </a:spcBef>
              <a:spcAft>
                <a:spcPts val="100"/>
              </a:spcAft>
            </a:pPr>
            <a:r>
              <a:rPr lang="ko-KR" altLang="en-US" dirty="0" smtClean="0">
                <a:latin typeface="+mn-ea"/>
              </a:rPr>
              <a:t>▶ 근로계약 이행에 필요한 개인정보는 근로자의 동의 없이 활용 가능</a:t>
            </a:r>
          </a:p>
          <a:p>
            <a:pPr marL="285750" indent="-285750">
              <a:lnSpc>
                <a:spcPct val="125000"/>
              </a:lnSpc>
              <a:spcBef>
                <a:spcPts val="600"/>
              </a:spcBef>
              <a:spcAft>
                <a:spcPts val="100"/>
              </a:spcAft>
            </a:pPr>
            <a:r>
              <a:rPr lang="en-US" altLang="ko-KR" dirty="0" smtClean="0">
                <a:latin typeface="+mn-ea"/>
              </a:rPr>
              <a:t>   </a:t>
            </a:r>
            <a:r>
              <a:rPr lang="en-US" altLang="ko-KR" sz="1600" dirty="0" smtClean="0">
                <a:latin typeface="+mn-ea"/>
              </a:rPr>
              <a:t>- </a:t>
            </a:r>
            <a:r>
              <a:rPr lang="ko-KR" altLang="en-US" sz="1600" dirty="0" smtClean="0">
                <a:latin typeface="+mn-ea"/>
              </a:rPr>
              <a:t>인력배치 및 전보</a:t>
            </a:r>
            <a:r>
              <a:rPr lang="en-US" altLang="ko-KR" sz="1600" dirty="0" smtClean="0">
                <a:latin typeface="+mn-ea"/>
              </a:rPr>
              <a:t>, </a:t>
            </a:r>
            <a:r>
              <a:rPr lang="ko-KR" altLang="en-US" sz="1600" dirty="0" smtClean="0">
                <a:latin typeface="+mn-ea"/>
              </a:rPr>
              <a:t>파견</a:t>
            </a:r>
            <a:r>
              <a:rPr lang="en-US" altLang="ko-KR" sz="1600" dirty="0" smtClean="0">
                <a:latin typeface="+mn-ea"/>
              </a:rPr>
              <a:t>, </a:t>
            </a:r>
            <a:r>
              <a:rPr lang="ko-KR" altLang="en-US" sz="1600" dirty="0" smtClean="0">
                <a:latin typeface="+mn-ea"/>
              </a:rPr>
              <a:t>휴직 등 </a:t>
            </a:r>
            <a:endParaRPr lang="en-US" altLang="ko-KR" sz="1600" dirty="0" smtClean="0">
              <a:latin typeface="+mn-ea"/>
            </a:endParaRPr>
          </a:p>
          <a:p>
            <a:pPr marL="285750" indent="-285750">
              <a:lnSpc>
                <a:spcPct val="125000"/>
              </a:lnSpc>
              <a:spcBef>
                <a:spcPts val="600"/>
              </a:spcBef>
              <a:spcAft>
                <a:spcPts val="100"/>
              </a:spcAft>
            </a:pPr>
            <a:r>
              <a:rPr lang="en-US" altLang="ko-KR" sz="1600" dirty="0" smtClean="0">
                <a:latin typeface="+mn-ea"/>
              </a:rPr>
              <a:t>   - </a:t>
            </a:r>
            <a:r>
              <a:rPr lang="ko-KR" altLang="en-US" sz="1600" dirty="0" smtClean="0">
                <a:latin typeface="+mn-ea"/>
              </a:rPr>
              <a:t>징계처분</a:t>
            </a:r>
            <a:r>
              <a:rPr lang="en-US" altLang="ko-KR" sz="1600" dirty="0" smtClean="0">
                <a:latin typeface="+mn-ea"/>
              </a:rPr>
              <a:t>, </a:t>
            </a:r>
            <a:r>
              <a:rPr lang="ko-KR" altLang="en-US" sz="1600" dirty="0" smtClean="0">
                <a:latin typeface="+mn-ea"/>
              </a:rPr>
              <a:t>해고 등 불이익 처분을 공개하고자 하는 경우</a:t>
            </a:r>
            <a:r>
              <a:rPr lang="en-US" altLang="ko-KR" sz="1600" dirty="0" smtClean="0">
                <a:latin typeface="+mn-ea"/>
              </a:rPr>
              <a:t>,</a:t>
            </a:r>
            <a:r>
              <a:rPr lang="ko-KR" altLang="en-US" sz="1600" dirty="0" smtClean="0">
                <a:latin typeface="+mn-ea"/>
              </a:rPr>
              <a:t> 근로자의 동의 필요</a:t>
            </a:r>
          </a:p>
          <a:p>
            <a:endParaRPr lang="en-US" altLang="ko-KR" dirty="0" smtClean="0">
              <a:latin typeface="+mn-ea"/>
            </a:endParaRPr>
          </a:p>
          <a:p>
            <a:pPr>
              <a:lnSpc>
                <a:spcPct val="125000"/>
              </a:lnSpc>
            </a:pPr>
            <a:r>
              <a:rPr lang="ko-KR" altLang="en-US" dirty="0" smtClean="0">
                <a:latin typeface="+mn-ea"/>
              </a:rPr>
              <a:t>▶ </a:t>
            </a:r>
            <a:r>
              <a:rPr lang="ko-KR" altLang="en-US" dirty="0" smtClean="0"/>
              <a:t> 전보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승진 등 인사발령 외부로 공개 시</a:t>
            </a:r>
            <a:r>
              <a:rPr lang="en-US" altLang="ko-KR" dirty="0" smtClean="0"/>
              <a:t>,</a:t>
            </a:r>
            <a:r>
              <a:rPr lang="ko-KR" altLang="en-US" dirty="0" smtClean="0"/>
              <a:t> 정보주체 동의를 받아 공개</a:t>
            </a:r>
          </a:p>
          <a:p>
            <a:endParaRPr lang="en-US" altLang="ko-KR" dirty="0" smtClean="0">
              <a:latin typeface="+mn-ea"/>
            </a:endParaRPr>
          </a:p>
          <a:p>
            <a:pPr>
              <a:lnSpc>
                <a:spcPct val="125000"/>
              </a:lnSpc>
            </a:pPr>
            <a:r>
              <a:rPr lang="ko-KR" altLang="en-US" dirty="0" smtClean="0">
                <a:latin typeface="+mn-ea"/>
              </a:rPr>
              <a:t>▶  근로자</a:t>
            </a:r>
            <a:r>
              <a:rPr lang="en-US" altLang="ko-KR" dirty="0" smtClean="0">
                <a:latin typeface="+mn-ea"/>
              </a:rPr>
              <a:t> </a:t>
            </a:r>
            <a:r>
              <a:rPr lang="ko-KR" altLang="en-US" dirty="0" smtClean="0">
                <a:latin typeface="+mn-ea"/>
              </a:rPr>
              <a:t>객관적인 성과</a:t>
            </a:r>
            <a:r>
              <a:rPr lang="en-US" altLang="ko-KR" dirty="0" smtClean="0">
                <a:latin typeface="+mn-ea"/>
              </a:rPr>
              <a:t>․</a:t>
            </a:r>
            <a:r>
              <a:rPr lang="ko-KR" altLang="en-US" dirty="0" smtClean="0">
                <a:latin typeface="+mn-ea"/>
              </a:rPr>
              <a:t>실적 등 인사평가정보는 정보주체에게 공개</a:t>
            </a:r>
          </a:p>
          <a:p>
            <a:endParaRPr lang="en-US" altLang="ko-KR" dirty="0" smtClean="0">
              <a:latin typeface="+mn-ea"/>
            </a:endParaRPr>
          </a:p>
          <a:p>
            <a:pPr>
              <a:lnSpc>
                <a:spcPct val="125000"/>
              </a:lnSpc>
            </a:pPr>
            <a:r>
              <a:rPr lang="ko-KR" altLang="en-US" dirty="0" smtClean="0">
                <a:latin typeface="+mn-ea"/>
              </a:rPr>
              <a:t>▶ </a:t>
            </a:r>
            <a:r>
              <a:rPr lang="ko-KR" altLang="en-US" dirty="0" smtClean="0"/>
              <a:t>사회복무요원</a:t>
            </a:r>
            <a:r>
              <a:rPr lang="en-US" altLang="ko-KR" dirty="0" smtClean="0"/>
              <a:t> </a:t>
            </a:r>
            <a:r>
              <a:rPr lang="ko-KR" altLang="en-US" dirty="0" smtClean="0"/>
              <a:t>복무관리 결과는 병무청</a:t>
            </a:r>
            <a:r>
              <a:rPr lang="en-US" altLang="ko-KR" dirty="0" smtClean="0"/>
              <a:t>, </a:t>
            </a:r>
            <a:r>
              <a:rPr lang="ko-KR" altLang="en-US" dirty="0" smtClean="0"/>
              <a:t>보건복지부 등에 동의 없이 제공</a:t>
            </a:r>
          </a:p>
          <a:p>
            <a:endParaRPr lang="en-US" altLang="ko-KR" dirty="0" smtClean="0">
              <a:latin typeface="+mn-ea"/>
            </a:endParaRPr>
          </a:p>
          <a:p>
            <a:pPr>
              <a:lnSpc>
                <a:spcPct val="125000"/>
              </a:lnSpc>
            </a:pPr>
            <a:r>
              <a:rPr lang="ko-KR" altLang="en-US" dirty="0" smtClean="0">
                <a:latin typeface="+mn-ea"/>
              </a:rPr>
              <a:t>▶ 급여 등을 노동조합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공공기관 등</a:t>
            </a:r>
            <a:r>
              <a:rPr lang="en-US" altLang="ko-KR" dirty="0" smtClean="0">
                <a:latin typeface="+mn-ea"/>
              </a:rPr>
              <a:t> </a:t>
            </a:r>
            <a:r>
              <a:rPr lang="ko-KR" altLang="en-US" dirty="0" smtClean="0">
                <a:latin typeface="+mn-ea"/>
              </a:rPr>
              <a:t>제</a:t>
            </a:r>
            <a:r>
              <a:rPr lang="en-US" altLang="ko-KR" dirty="0" smtClean="0">
                <a:latin typeface="+mn-ea"/>
              </a:rPr>
              <a:t>3</a:t>
            </a:r>
            <a:r>
              <a:rPr lang="ko-KR" altLang="en-US" dirty="0" smtClean="0">
                <a:latin typeface="+mn-ea"/>
              </a:rPr>
              <a:t>자 제공시</a:t>
            </a:r>
            <a:r>
              <a:rPr lang="en-US" altLang="ko-KR" dirty="0" smtClean="0">
                <a:latin typeface="+mn-ea"/>
              </a:rPr>
              <a:t> </a:t>
            </a:r>
            <a:r>
              <a:rPr lang="ko-KR" altLang="en-US" dirty="0" smtClean="0">
                <a:latin typeface="+mn-ea"/>
              </a:rPr>
              <a:t>정보주체 동의 필요</a:t>
            </a:r>
            <a:endParaRPr lang="en-US" altLang="ko-KR" dirty="0" smtClean="0">
              <a:latin typeface="+mn-ea"/>
            </a:endParaRPr>
          </a:p>
          <a:p>
            <a:endParaRPr lang="en-US" altLang="ko-KR" dirty="0" smtClean="0">
              <a:latin typeface="+mn-ea"/>
            </a:endParaRPr>
          </a:p>
        </p:txBody>
      </p:sp>
      <p:grpSp>
        <p:nvGrpSpPr>
          <p:cNvPr id="19" name="그룹 39"/>
          <p:cNvGrpSpPr>
            <a:grpSpLocks/>
          </p:cNvGrpSpPr>
          <p:nvPr/>
        </p:nvGrpSpPr>
        <p:grpSpPr bwMode="auto">
          <a:xfrm>
            <a:off x="451716" y="1268760"/>
            <a:ext cx="5821021" cy="445137"/>
            <a:chOff x="-504874" y="2628330"/>
            <a:chExt cx="2372030" cy="472927"/>
          </a:xfrm>
        </p:grpSpPr>
        <p:sp>
          <p:nvSpPr>
            <p:cNvPr id="21" name="AutoShape 77"/>
            <p:cNvSpPr>
              <a:spLocks noChangeArrowheads="1"/>
            </p:cNvSpPr>
            <p:nvPr/>
          </p:nvSpPr>
          <p:spPr bwMode="auto">
            <a:xfrm>
              <a:off x="-504874" y="2628330"/>
              <a:ext cx="2372030" cy="45856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82A5D0"/>
                </a:gs>
                <a:gs pos="100000">
                  <a:srgbClr val="5887C0"/>
                </a:gs>
              </a:gsLst>
              <a:lin ang="16200000" scaled="1"/>
              <a:tileRect/>
            </a:gradFill>
            <a:ln w="19050" cap="flat" cmpd="sng" algn="ctr">
              <a:noFill/>
              <a:prstDash val="solid"/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>
              <a:bevelT/>
            </a:sp3d>
          </p:spPr>
          <p:txBody>
            <a:bodyPr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kern="0" dirty="0">
                <a:solidFill>
                  <a:sysClr val="window" lastClr="FFFFFF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22" name="AutoShape 78"/>
            <p:cNvSpPr>
              <a:spLocks noChangeArrowheads="1"/>
            </p:cNvSpPr>
            <p:nvPr/>
          </p:nvSpPr>
          <p:spPr bwMode="auto">
            <a:xfrm>
              <a:off x="-504874" y="2648060"/>
              <a:ext cx="2372030" cy="453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>
                    <a:alpha val="7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b="1" ker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</p:grpSp>
      <p:sp>
        <p:nvSpPr>
          <p:cNvPr id="23" name="직사각형 22"/>
          <p:cNvSpPr/>
          <p:nvPr/>
        </p:nvSpPr>
        <p:spPr bwMode="auto">
          <a:xfrm>
            <a:off x="498859" y="1351995"/>
            <a:ext cx="6424988" cy="34881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auto" latinLnBrk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2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0" lang="en-US" altLang="ko-KR" sz="22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3. </a:t>
            </a:r>
            <a:r>
              <a:rPr kumimoji="0" lang="ko-KR" altLang="en-US" sz="22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고용유지단계</a:t>
            </a:r>
            <a:endParaRPr kumimoji="0" lang="ko-KR" altLang="en-US" sz="22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2" name="제목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576263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kumimoji="1" lang="en-US" altLang="ko-KR" sz="3600" dirty="0" smtClean="0">
                <a:latin typeface="+mj-ea"/>
              </a:rPr>
              <a:t>4. </a:t>
            </a:r>
            <a:r>
              <a:rPr kumimoji="1" lang="ko-KR" altLang="en-US" sz="3600" dirty="0" smtClean="0">
                <a:latin typeface="+mj-ea"/>
              </a:rPr>
              <a:t>근무인력 개인정보 처리기준</a:t>
            </a:r>
            <a:r>
              <a:rPr kumimoji="1" lang="en-US" altLang="ko-KR" sz="3600" dirty="0" smtClean="0">
                <a:latin typeface="+mj-ea"/>
              </a:rPr>
              <a:t>(3)</a:t>
            </a:r>
            <a:endParaRPr kumimoji="1" lang="ko-KR" altLang="en-US" sz="3600" dirty="0">
              <a:latin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슬라이드 번호 개체 틀 14"/>
          <p:cNvSpPr txBox="1">
            <a:spLocks/>
          </p:cNvSpPr>
          <p:nvPr/>
        </p:nvSpPr>
        <p:spPr>
          <a:xfrm>
            <a:off x="3923928" y="638132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796D0551-E588-456A-94A4-0AD0D8C950F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27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9943" y="6226679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모서리가 둥근 직사각형 16"/>
          <p:cNvSpPr/>
          <p:nvPr/>
        </p:nvSpPr>
        <p:spPr bwMode="auto">
          <a:xfrm>
            <a:off x="467544" y="1700808"/>
            <a:ext cx="8308976" cy="3744416"/>
          </a:xfrm>
          <a:prstGeom prst="roundRect">
            <a:avLst>
              <a:gd name="adj" fmla="val 6410"/>
            </a:avLst>
          </a:prstGeom>
          <a:gradFill flip="none" rotWithShape="1">
            <a:gsLst>
              <a:gs pos="2000">
                <a:schemeClr val="bg1">
                  <a:lumMod val="75000"/>
                  <a:alpha val="45000"/>
                </a:schemeClr>
              </a:gs>
              <a:gs pos="1000">
                <a:schemeClr val="bg1"/>
              </a:gs>
            </a:gsLst>
            <a:lin ang="0" scaled="1"/>
            <a:tileRect/>
          </a:gradFill>
          <a:ln w="19050">
            <a:solidFill>
              <a:schemeClr val="bg1">
                <a:lumMod val="65000"/>
              </a:schemeClr>
            </a:solidFill>
          </a:ln>
          <a:effectLst/>
          <a:scene3d>
            <a:camera prst="perspectiveAbove" fov="0">
              <a:rot lat="0" lon="0" rev="0"/>
            </a:camera>
            <a:lightRig rig="balanced" dir="t"/>
          </a:scene3d>
          <a:sp3d prstMaterial="dk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000"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18" name="그룹 39"/>
          <p:cNvGrpSpPr>
            <a:grpSpLocks/>
          </p:cNvGrpSpPr>
          <p:nvPr/>
        </p:nvGrpSpPr>
        <p:grpSpPr bwMode="auto">
          <a:xfrm>
            <a:off x="451716" y="1327679"/>
            <a:ext cx="5821021" cy="445137"/>
            <a:chOff x="-504874" y="2628330"/>
            <a:chExt cx="2372030" cy="472927"/>
          </a:xfrm>
        </p:grpSpPr>
        <p:sp>
          <p:nvSpPr>
            <p:cNvPr id="19" name="AutoShape 77"/>
            <p:cNvSpPr>
              <a:spLocks noChangeArrowheads="1"/>
            </p:cNvSpPr>
            <p:nvPr/>
          </p:nvSpPr>
          <p:spPr bwMode="auto">
            <a:xfrm>
              <a:off x="-504874" y="2628330"/>
              <a:ext cx="2372030" cy="45856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82A5D0"/>
                </a:gs>
                <a:gs pos="100000">
                  <a:srgbClr val="5887C0"/>
                </a:gs>
              </a:gsLst>
              <a:lin ang="16200000" scaled="1"/>
              <a:tileRect/>
            </a:gradFill>
            <a:ln w="19050" cap="flat" cmpd="sng" algn="ctr">
              <a:noFill/>
              <a:prstDash val="solid"/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>
              <a:bevelT/>
            </a:sp3d>
          </p:spPr>
          <p:txBody>
            <a:bodyPr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kern="0" dirty="0">
                <a:solidFill>
                  <a:sysClr val="window" lastClr="FFFFFF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21" name="AutoShape 78"/>
            <p:cNvSpPr>
              <a:spLocks noChangeArrowheads="1"/>
            </p:cNvSpPr>
            <p:nvPr/>
          </p:nvSpPr>
          <p:spPr bwMode="auto">
            <a:xfrm>
              <a:off x="-504874" y="2648060"/>
              <a:ext cx="2372030" cy="453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>
                    <a:alpha val="7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b="1" ker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</p:grpSp>
      <p:sp>
        <p:nvSpPr>
          <p:cNvPr id="22" name="직사각형 21"/>
          <p:cNvSpPr/>
          <p:nvPr/>
        </p:nvSpPr>
        <p:spPr bwMode="auto">
          <a:xfrm>
            <a:off x="498859" y="1399687"/>
            <a:ext cx="6424988" cy="34881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auto" latinLnBrk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2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0" lang="en-US" altLang="ko-KR" sz="22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4. </a:t>
            </a:r>
            <a:r>
              <a:rPr kumimoji="0" lang="ko-KR" altLang="en-US" sz="22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고용종료단계</a:t>
            </a:r>
            <a:endParaRPr kumimoji="0" lang="ko-KR" altLang="en-US" sz="22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3" name="Rectangle 5"/>
          <p:cNvSpPr txBox="1">
            <a:spLocks noChangeArrowheads="1"/>
          </p:cNvSpPr>
          <p:nvPr/>
        </p:nvSpPr>
        <p:spPr bwMode="auto">
          <a:xfrm>
            <a:off x="451716" y="1936659"/>
            <a:ext cx="8193087" cy="391389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lnSpc>
                <a:spcPct val="125000"/>
              </a:lnSpc>
              <a:spcBef>
                <a:spcPts val="600"/>
              </a:spcBef>
              <a:spcAft>
                <a:spcPts val="100"/>
              </a:spcAft>
            </a:pPr>
            <a:r>
              <a:rPr lang="ko-KR" altLang="en-US" dirty="0" smtClean="0">
                <a:latin typeface="+mn-ea"/>
              </a:rPr>
              <a:t>▶ </a:t>
            </a:r>
            <a:r>
              <a:rPr lang="ko-KR" altLang="en-US" spc="-50" dirty="0" smtClean="0">
                <a:latin typeface="+mn-ea"/>
              </a:rPr>
              <a:t>퇴직 사회복지인력의 개인정보 </a:t>
            </a:r>
            <a:r>
              <a:rPr lang="ko-KR" altLang="en-US" dirty="0" err="1" smtClean="0">
                <a:latin typeface="+mn-ea"/>
              </a:rPr>
              <a:t>지체없이</a:t>
            </a:r>
            <a:r>
              <a:rPr lang="ko-KR" altLang="en-US" dirty="0" smtClean="0">
                <a:latin typeface="+mn-ea"/>
              </a:rPr>
              <a:t> 파기</a:t>
            </a:r>
          </a:p>
          <a:p>
            <a:pPr>
              <a:lnSpc>
                <a:spcPct val="125000"/>
              </a:lnSpc>
            </a:pPr>
            <a:r>
              <a:rPr lang="en-US" altLang="ko-KR" dirty="0" smtClean="0">
                <a:latin typeface="+mn-ea"/>
              </a:rPr>
              <a:t>   - </a:t>
            </a:r>
            <a:r>
              <a:rPr lang="ko-KR" altLang="en-US" dirty="0" smtClean="0">
                <a:latin typeface="+mn-ea"/>
              </a:rPr>
              <a:t>사회복지인력의 경력 증명에 관한 정보는 퇴직 후 최소 </a:t>
            </a:r>
            <a:r>
              <a:rPr lang="en-US" altLang="ko-KR" dirty="0" smtClean="0">
                <a:latin typeface="+mn-ea"/>
              </a:rPr>
              <a:t>3</a:t>
            </a:r>
            <a:r>
              <a:rPr lang="ko-KR" altLang="en-US" dirty="0" smtClean="0">
                <a:latin typeface="+mn-ea"/>
              </a:rPr>
              <a:t>년간 별도 보관</a:t>
            </a:r>
            <a:endParaRPr lang="en-US" altLang="ko-KR" dirty="0" smtClean="0">
              <a:latin typeface="+mn-ea"/>
            </a:endParaRPr>
          </a:p>
          <a:p>
            <a:pPr>
              <a:lnSpc>
                <a:spcPct val="125000"/>
              </a:lnSpc>
            </a:pPr>
            <a:r>
              <a:rPr lang="ko-KR" altLang="en-US" dirty="0" smtClean="0">
                <a:latin typeface="+mn-ea"/>
              </a:rPr>
              <a:t>      </a:t>
            </a:r>
            <a:r>
              <a:rPr lang="en-US" altLang="ko-KR" dirty="0" smtClean="0">
                <a:latin typeface="+mn-ea"/>
              </a:rPr>
              <a:t>(</a:t>
            </a:r>
            <a:r>
              <a:rPr lang="ko-KR" altLang="en-US" dirty="0" smtClean="0">
                <a:latin typeface="+mn-ea"/>
              </a:rPr>
              <a:t>근로기준법 제</a:t>
            </a:r>
            <a:r>
              <a:rPr lang="en-US" altLang="ko-KR" dirty="0" smtClean="0">
                <a:latin typeface="+mn-ea"/>
              </a:rPr>
              <a:t>39</a:t>
            </a:r>
            <a:r>
              <a:rPr lang="ko-KR" altLang="en-US" dirty="0" smtClean="0">
                <a:latin typeface="+mn-ea"/>
              </a:rPr>
              <a:t>조 및 같은 법 시행령 제</a:t>
            </a:r>
            <a:r>
              <a:rPr lang="en-US" altLang="ko-KR" dirty="0" smtClean="0">
                <a:latin typeface="+mn-ea"/>
              </a:rPr>
              <a:t>19</a:t>
            </a:r>
            <a:r>
              <a:rPr lang="ko-KR" altLang="en-US" dirty="0" smtClean="0">
                <a:latin typeface="+mn-ea"/>
              </a:rPr>
              <a:t>조</a:t>
            </a:r>
            <a:r>
              <a:rPr lang="en-US" altLang="ko-KR" dirty="0" smtClean="0">
                <a:latin typeface="+mn-ea"/>
              </a:rPr>
              <a:t>)</a:t>
            </a:r>
          </a:p>
          <a:p>
            <a:pPr>
              <a:lnSpc>
                <a:spcPct val="125000"/>
              </a:lnSpc>
            </a:pPr>
            <a:r>
              <a:rPr lang="en-US" altLang="ko-KR" dirty="0" smtClean="0">
                <a:latin typeface="+mn-ea"/>
              </a:rPr>
              <a:t>   - </a:t>
            </a:r>
            <a:r>
              <a:rPr lang="ko-KR" altLang="en-US" dirty="0" smtClean="0">
                <a:latin typeface="+mn-ea"/>
              </a:rPr>
              <a:t>퇴직 근로자의 경력증명 정보를 </a:t>
            </a:r>
            <a:r>
              <a:rPr lang="en-US" altLang="ko-KR" dirty="0" smtClean="0">
                <a:latin typeface="+mn-ea"/>
              </a:rPr>
              <a:t>3</a:t>
            </a:r>
            <a:r>
              <a:rPr lang="ko-KR" altLang="en-US" dirty="0" smtClean="0">
                <a:latin typeface="+mn-ea"/>
              </a:rPr>
              <a:t>년 이상 보관하고자 하는 경우</a:t>
            </a:r>
            <a:r>
              <a:rPr lang="en-US" altLang="ko-KR" dirty="0" smtClean="0">
                <a:latin typeface="+mn-ea"/>
              </a:rPr>
              <a:t>,</a:t>
            </a:r>
          </a:p>
          <a:p>
            <a:pPr>
              <a:lnSpc>
                <a:spcPct val="125000"/>
              </a:lnSpc>
            </a:pPr>
            <a:r>
              <a:rPr lang="en-US" altLang="ko-KR" dirty="0" smtClean="0">
                <a:latin typeface="+mn-ea"/>
              </a:rPr>
              <a:t>      </a:t>
            </a:r>
            <a:r>
              <a:rPr lang="ko-KR" altLang="en-US" dirty="0" smtClean="0">
                <a:latin typeface="+mn-ea"/>
              </a:rPr>
              <a:t>퇴직 시점에 퇴직 근로자의 동의를 받아 보관</a:t>
            </a:r>
            <a:endParaRPr lang="en-US" altLang="ko-KR" dirty="0" smtClean="0">
              <a:latin typeface="+mn-ea"/>
            </a:endParaRPr>
          </a:p>
          <a:p>
            <a:pPr>
              <a:lnSpc>
                <a:spcPct val="125000"/>
              </a:lnSpc>
            </a:pPr>
            <a:endParaRPr lang="en-US" altLang="ko-KR" dirty="0" smtClean="0">
              <a:latin typeface="+mn-ea"/>
            </a:endParaRPr>
          </a:p>
          <a:p>
            <a:pPr>
              <a:lnSpc>
                <a:spcPct val="125000"/>
              </a:lnSpc>
            </a:pPr>
            <a:r>
              <a:rPr lang="ko-KR" altLang="en-US" dirty="0" smtClean="0">
                <a:latin typeface="+mn-ea"/>
              </a:rPr>
              <a:t>▶ 퇴직 근로자의 개인정보 제</a:t>
            </a:r>
            <a:r>
              <a:rPr lang="en-US" altLang="ko-KR" dirty="0" smtClean="0">
                <a:latin typeface="+mn-ea"/>
              </a:rPr>
              <a:t>3</a:t>
            </a:r>
            <a:r>
              <a:rPr lang="ko-KR" altLang="en-US" dirty="0" smtClean="0">
                <a:latin typeface="+mn-ea"/>
              </a:rPr>
              <a:t>자 제공 시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정보주체 동의 필요</a:t>
            </a:r>
            <a:endParaRPr lang="en-US" altLang="ko-KR" dirty="0" smtClean="0">
              <a:latin typeface="+mn-ea"/>
            </a:endParaRPr>
          </a:p>
          <a:p>
            <a:pPr>
              <a:lnSpc>
                <a:spcPct val="125000"/>
              </a:lnSpc>
            </a:pPr>
            <a:r>
              <a:rPr lang="en-US" altLang="ko-KR" dirty="0" smtClean="0">
                <a:latin typeface="+mn-ea"/>
              </a:rPr>
              <a:t>   - </a:t>
            </a:r>
            <a:r>
              <a:rPr lang="ko-KR" altLang="en-US" dirty="0" smtClean="0">
                <a:latin typeface="+mn-ea"/>
              </a:rPr>
              <a:t>순수 친목단체 퇴직 근로자 모임은 동의 없이 개인정보 수집가능</a:t>
            </a:r>
            <a:endParaRPr lang="en-US" altLang="ko-KR" dirty="0" smtClean="0">
              <a:latin typeface="+mn-ea"/>
            </a:endParaRPr>
          </a:p>
          <a:p>
            <a:pPr>
              <a:lnSpc>
                <a:spcPct val="125000"/>
              </a:lnSpc>
            </a:pPr>
            <a:r>
              <a:rPr lang="en-US" altLang="ko-KR" dirty="0" smtClean="0">
                <a:latin typeface="+mn-ea"/>
              </a:rPr>
              <a:t>   - </a:t>
            </a:r>
            <a:r>
              <a:rPr lang="ko-KR" altLang="en-US" dirty="0" smtClean="0">
                <a:latin typeface="+mn-ea"/>
              </a:rPr>
              <a:t>단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사회복지기관이 제공하고자 할 경우에는 퇴직 근로자 동의 필요</a:t>
            </a:r>
          </a:p>
          <a:p>
            <a:pPr>
              <a:lnSpc>
                <a:spcPct val="125000"/>
              </a:lnSpc>
            </a:pPr>
            <a:r>
              <a:rPr lang="ko-KR" altLang="en-US" dirty="0" smtClean="0">
                <a:latin typeface="+mn-ea"/>
              </a:rPr>
              <a:t> </a:t>
            </a:r>
          </a:p>
          <a:p>
            <a:pPr>
              <a:lnSpc>
                <a:spcPct val="125000"/>
              </a:lnSpc>
            </a:pPr>
            <a:endParaRPr lang="en-US" altLang="ko-KR" dirty="0">
              <a:latin typeface="+mn-ea"/>
            </a:endParaRPr>
          </a:p>
        </p:txBody>
      </p:sp>
      <p:sp>
        <p:nvSpPr>
          <p:cNvPr id="32" name="제목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576263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kumimoji="1" lang="en-US" altLang="ko-KR" sz="3600" dirty="0" smtClean="0">
                <a:latin typeface="+mj-ea"/>
              </a:rPr>
              <a:t>4. </a:t>
            </a:r>
            <a:r>
              <a:rPr kumimoji="1" lang="ko-KR" altLang="en-US" sz="3600" dirty="0" smtClean="0">
                <a:latin typeface="+mj-ea"/>
              </a:rPr>
              <a:t>근무인력 개인정보 처리기준</a:t>
            </a:r>
            <a:r>
              <a:rPr kumimoji="1" lang="en-US" altLang="ko-KR" sz="3600" dirty="0" smtClean="0">
                <a:latin typeface="+mj-ea"/>
              </a:rPr>
              <a:t>(4)</a:t>
            </a:r>
            <a:endParaRPr kumimoji="1" lang="ko-KR" altLang="en-US" sz="3600" dirty="0">
              <a:latin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슬라이드 번호 개체 틀 1"/>
          <p:cNvSpPr txBox="1">
            <a:spLocks/>
          </p:cNvSpPr>
          <p:nvPr/>
        </p:nvSpPr>
        <p:spPr>
          <a:xfrm>
            <a:off x="3356414" y="61602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28</a:t>
            </a:fld>
            <a:endParaRPr lang="ko-KR" altLang="en-US" sz="16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08493" y="6281960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461"/>
          <p:cNvSpPr>
            <a:spLocks noChangeArrowheads="1"/>
          </p:cNvSpPr>
          <p:nvPr/>
        </p:nvSpPr>
        <p:spPr bwMode="auto">
          <a:xfrm>
            <a:off x="107504" y="1124744"/>
            <a:ext cx="8679338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US" altLang="ko-KR" b="1" kern="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FAQ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사회복지시설이 입사지원자의 개인정보를 수집하고자 할 때 개인정보의 수집</a:t>
            </a:r>
            <a:endParaRPr lang="en-US" altLang="ko-KR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defRPr/>
            </a:pP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      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동의서를 별도로 받아야 하나요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?</a:t>
            </a:r>
            <a:endParaRPr kumimoji="0" lang="en-US" altLang="ko-KR" b="1" kern="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9725" y="1772816"/>
            <a:ext cx="8044723" cy="1200329"/>
          </a:xfrm>
          <a:prstGeom prst="rect">
            <a:avLst/>
          </a:prstGeom>
          <a:solidFill>
            <a:srgbClr val="BFCBFD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600" dirty="0" smtClean="0"/>
              <a:t> 입사지원은 근로계약 체결의 일부로 입사지원자의 동의 없이 채용에 필요한 최소한의</a:t>
            </a:r>
            <a:endParaRPr lang="en-US" altLang="ko-KR" sz="1600" dirty="0" smtClean="0"/>
          </a:p>
          <a:p>
            <a:pPr>
              <a:lnSpc>
                <a:spcPct val="15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정보 수집 가능</a:t>
            </a:r>
            <a:endParaRPr lang="en-US" altLang="ko-KR" sz="160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600" dirty="0" smtClean="0"/>
              <a:t> </a:t>
            </a:r>
            <a:r>
              <a:rPr lang="ko-KR" altLang="en-US" sz="1600" dirty="0" smtClean="0"/>
              <a:t>단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주민등록번호는 입사 후 수집 가능</a:t>
            </a:r>
            <a:endParaRPr lang="en-US" altLang="ko-KR" sz="1600" dirty="0" smtClean="0"/>
          </a:p>
        </p:txBody>
      </p:sp>
      <p:sp>
        <p:nvSpPr>
          <p:cNvPr id="16" name="Rectangle 461"/>
          <p:cNvSpPr>
            <a:spLocks noChangeArrowheads="1"/>
          </p:cNvSpPr>
          <p:nvPr/>
        </p:nvSpPr>
        <p:spPr bwMode="auto">
          <a:xfrm>
            <a:off x="107504" y="3284984"/>
            <a:ext cx="828092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US" altLang="ko-KR" b="1" kern="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FAQ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임직원 복리후생을 위해 가족의 개인정보를 수집하는 경우 가족구성원의</a:t>
            </a:r>
            <a:endParaRPr lang="en-US" altLang="ko-KR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defRPr/>
            </a:pP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     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동의를 받아야 하는 지요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? </a:t>
            </a:r>
            <a:endParaRPr kumimoji="0" lang="en-US" altLang="ko-KR" b="1" kern="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1560" y="3947572"/>
            <a:ext cx="8044723" cy="1200329"/>
          </a:xfrm>
          <a:prstGeom prst="rect">
            <a:avLst/>
          </a:prstGeom>
          <a:solidFill>
            <a:srgbClr val="BFCBFD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600" dirty="0" smtClean="0"/>
              <a:t> 사회복지시설은 임직원 및 임직원의 가족에 대한 복리후생 제공을 위하여 가족의 </a:t>
            </a:r>
            <a:endParaRPr lang="en-US" altLang="ko-KR" sz="1600" dirty="0" smtClean="0"/>
          </a:p>
          <a:p>
            <a:pPr>
              <a:lnSpc>
                <a:spcPct val="15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개인정보 수집 및 이용이 가능하며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가족구성원의 동의를 필요로 하지 않음</a:t>
            </a:r>
            <a:endParaRPr lang="en-US" altLang="ko-KR" sz="160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600" dirty="0" smtClean="0"/>
              <a:t> </a:t>
            </a:r>
            <a:r>
              <a:rPr lang="ko-KR" altLang="en-US" sz="1600" dirty="0" smtClean="0"/>
              <a:t>단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주민등록번호 등 고유식별번호와 건강정보 등 </a:t>
            </a:r>
            <a:r>
              <a:rPr lang="ko-KR" altLang="en-US" sz="1600" dirty="0" err="1" smtClean="0"/>
              <a:t>민감정보는</a:t>
            </a:r>
            <a:r>
              <a:rPr lang="ko-KR" altLang="en-US" sz="1600" dirty="0" smtClean="0"/>
              <a:t> 동의 필요</a:t>
            </a:r>
            <a:endParaRPr lang="en-US" altLang="ko-KR" sz="1600" dirty="0" smtClean="0"/>
          </a:p>
        </p:txBody>
      </p:sp>
      <p:sp>
        <p:nvSpPr>
          <p:cNvPr id="10" name="제목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76263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kumimoji="1" lang="ko-KR" altLang="en-US" sz="3600" dirty="0" smtClean="0"/>
              <a:t>사회복지인력 개인정보 처리기준</a:t>
            </a:r>
            <a:endParaRPr kumimoji="1" lang="ko-KR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슬라이드 번호 개체 틀 1"/>
          <p:cNvSpPr txBox="1">
            <a:spLocks/>
          </p:cNvSpPr>
          <p:nvPr/>
        </p:nvSpPr>
        <p:spPr>
          <a:xfrm>
            <a:off x="3356414" y="61602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29</a:t>
            </a:fld>
            <a:endParaRPr lang="ko-KR" altLang="en-US" sz="16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08493" y="6281960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461"/>
          <p:cNvSpPr>
            <a:spLocks noChangeArrowheads="1"/>
          </p:cNvSpPr>
          <p:nvPr/>
        </p:nvSpPr>
        <p:spPr bwMode="auto">
          <a:xfrm>
            <a:off x="107504" y="1124744"/>
            <a:ext cx="8424936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0" lang="en-US" altLang="ko-KR" b="1" kern="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FAQ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개인정보보호법 시행 전부터 보관하고 있던 퇴직 근로자 개인정보의 보관을</a:t>
            </a:r>
            <a:endParaRPr lang="en-US" altLang="ko-KR" dirty="0" smtClean="0">
              <a:latin typeface="HY헤드라인M" pitchFamily="18" charset="-127"/>
              <a:ea typeface="HY헤드라인M" pitchFamily="18" charset="-127"/>
            </a:endParaRPr>
          </a:p>
          <a:p>
            <a:r>
              <a:rPr lang="en-US" altLang="ko-KR" smtClean="0">
                <a:latin typeface="HY헤드라인M" pitchFamily="18" charset="-127"/>
                <a:ea typeface="HY헤드라인M" pitchFamily="18" charset="-127"/>
              </a:rPr>
              <a:t>      </a:t>
            </a:r>
            <a:r>
              <a:rPr lang="ko-KR" altLang="en-US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위하여 별도의 동의를 받아야 하나요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?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아니면 파기하여야 하나요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9725" y="1772816"/>
            <a:ext cx="8044723" cy="1200329"/>
          </a:xfrm>
          <a:prstGeom prst="rect">
            <a:avLst/>
          </a:prstGeom>
          <a:solidFill>
            <a:srgbClr val="BFCBFD"/>
          </a:solidFill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600" dirty="0" smtClean="0"/>
              <a:t> 경력증명 등을 위한 목적으로 보관</a:t>
            </a:r>
            <a:r>
              <a:rPr lang="en-US" altLang="ko-KR" sz="1600" dirty="0" smtClean="0"/>
              <a:t>․</a:t>
            </a:r>
            <a:r>
              <a:rPr lang="ko-KR" altLang="en-US" sz="1600" dirty="0" smtClean="0"/>
              <a:t>이용하고 있던 퇴직근로자 개인정보는 법령에서</a:t>
            </a:r>
            <a:endParaRPr lang="en-US" altLang="ko-KR" sz="1600" dirty="0" smtClean="0"/>
          </a:p>
          <a:p>
            <a:pPr lvl="0">
              <a:lnSpc>
                <a:spcPct val="150000"/>
              </a:lnSpc>
            </a:pPr>
            <a:r>
              <a:rPr lang="en-US" altLang="ko-KR" sz="1600" dirty="0" smtClean="0"/>
              <a:t> </a:t>
            </a:r>
            <a:r>
              <a:rPr lang="ko-KR" altLang="en-US" sz="1600" dirty="0" smtClean="0"/>
              <a:t> 규정한 퇴직 후 </a:t>
            </a:r>
            <a:r>
              <a:rPr lang="en-US" altLang="ko-KR" sz="1600" dirty="0" smtClean="0"/>
              <a:t>3</a:t>
            </a:r>
            <a:r>
              <a:rPr lang="ko-KR" altLang="en-US" sz="1600" dirty="0" smtClean="0"/>
              <a:t>년간 별도로 보관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600" dirty="0" smtClean="0"/>
              <a:t> 법령에서 정한 기간 이후에는 퇴직근로자의 동의를 받은 경우 보관</a:t>
            </a:r>
            <a:endParaRPr lang="en-US" altLang="ko-KR" sz="1600" dirty="0" smtClean="0"/>
          </a:p>
        </p:txBody>
      </p:sp>
      <p:sp>
        <p:nvSpPr>
          <p:cNvPr id="16" name="Rectangle 461"/>
          <p:cNvSpPr>
            <a:spLocks noChangeArrowheads="1"/>
          </p:cNvSpPr>
          <p:nvPr/>
        </p:nvSpPr>
        <p:spPr bwMode="auto">
          <a:xfrm>
            <a:off x="107504" y="3345420"/>
            <a:ext cx="828092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US" altLang="ko-KR" b="1" kern="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FAQ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퇴직한 근로자의 개인정보는 언제 파기하여야 하나요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dirty="0" smtClean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1560" y="3786190"/>
            <a:ext cx="8044723" cy="1569660"/>
          </a:xfrm>
          <a:prstGeom prst="rect">
            <a:avLst/>
          </a:prstGeom>
          <a:solidFill>
            <a:srgbClr val="BFCBFD"/>
          </a:solidFill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600" dirty="0" smtClean="0"/>
              <a:t> 보존기간이 종료된 후 </a:t>
            </a:r>
            <a:r>
              <a:rPr lang="en-US" altLang="ko-KR" sz="1600" dirty="0" smtClean="0"/>
              <a:t>5</a:t>
            </a:r>
            <a:r>
              <a:rPr lang="ko-KR" altLang="en-US" sz="1600" dirty="0" smtClean="0"/>
              <a:t>일 이내에 파기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600" dirty="0" smtClean="0"/>
              <a:t> 근로기준법 제</a:t>
            </a:r>
            <a:r>
              <a:rPr lang="en-US" altLang="ko-KR" sz="1600" dirty="0" smtClean="0"/>
              <a:t>39</a:t>
            </a:r>
            <a:r>
              <a:rPr lang="ko-KR" altLang="en-US" sz="1600" dirty="0" smtClean="0"/>
              <a:t>조에 따르면 사회복지기관의 장은 근로자가 퇴직한 후라도 사용기간</a:t>
            </a:r>
            <a:r>
              <a:rPr lang="en-US" altLang="ko-KR" sz="1600" dirty="0" smtClean="0"/>
              <a:t>,</a:t>
            </a:r>
          </a:p>
          <a:p>
            <a:pPr lvl="0">
              <a:lnSpc>
                <a:spcPct val="15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업무 종류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지위와 임금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그 밖에 필요한 사항에 관한 증명서 발급</a:t>
            </a:r>
            <a:endParaRPr lang="en-US" altLang="ko-KR" sz="1600" dirty="0" smtClean="0"/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600" dirty="0" smtClean="0"/>
              <a:t> </a:t>
            </a:r>
            <a:r>
              <a:rPr lang="ko-KR" altLang="en-US" sz="1600" dirty="0" smtClean="0"/>
              <a:t>사용증명서를 청구할 수 있는 기한은 퇴직 후 </a:t>
            </a:r>
            <a:r>
              <a:rPr lang="en-US" altLang="ko-KR" sz="1600" dirty="0" smtClean="0"/>
              <a:t>3</a:t>
            </a:r>
            <a:r>
              <a:rPr lang="ko-KR" altLang="en-US" sz="1600" dirty="0" smtClean="0"/>
              <a:t>년 이내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근로기준법 시행령 제</a:t>
            </a:r>
            <a:r>
              <a:rPr lang="en-US" altLang="ko-KR" sz="1600" dirty="0" smtClean="0"/>
              <a:t>19</a:t>
            </a:r>
            <a:r>
              <a:rPr lang="ko-KR" altLang="en-US" sz="1600" dirty="0" smtClean="0"/>
              <a:t>조</a:t>
            </a:r>
            <a:r>
              <a:rPr lang="en-US" altLang="ko-KR" sz="1600" dirty="0" smtClean="0"/>
              <a:t>)</a:t>
            </a:r>
            <a:endParaRPr lang="ko-KR" altLang="en-US" sz="1600" dirty="0" smtClean="0"/>
          </a:p>
        </p:txBody>
      </p:sp>
      <p:sp>
        <p:nvSpPr>
          <p:cNvPr id="10" name="제목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76263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kumimoji="1" lang="ko-KR" altLang="en-US" sz="3600" dirty="0" smtClean="0"/>
              <a:t>사회복지인력 개인정보 처리기준</a:t>
            </a:r>
            <a:endParaRPr kumimoji="1" lang="ko-KR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446856" y="1944826"/>
            <a:ext cx="8229600" cy="1791072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</a:pPr>
            <a:r>
              <a:rPr lang="en-US" altLang="ko-KR" sz="4800" b="1" spc="-3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Y견명조" pitchFamily="18" charset="-127"/>
                <a:ea typeface="HY견명조" pitchFamily="18" charset="-127"/>
              </a:rPr>
              <a:t>Ⅰ.</a:t>
            </a:r>
            <a:r>
              <a:rPr lang="en-US" altLang="ko-KR" sz="4800" spc="-3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 </a:t>
            </a:r>
            <a:r>
              <a:rPr lang="ko-KR" altLang="en-US" sz="4800" spc="-3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개인정보보호법 </a:t>
            </a:r>
            <a:r>
              <a:rPr lang="en-US" altLang="ko-KR" sz="4800" spc="-3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ko-KR" altLang="en-US" sz="4800" spc="-3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주요내용</a:t>
            </a:r>
            <a:endParaRPr lang="en-US" altLang="ko-KR" sz="4800" spc="-300" dirty="0">
              <a:solidFill>
                <a:srgbClr val="0070C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9943" y="6226679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0132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251520" y="2348880"/>
            <a:ext cx="8496944" cy="1791072"/>
          </a:xfrm>
        </p:spPr>
        <p:txBody>
          <a:bodyPr>
            <a:normAutofit fontScale="90000"/>
          </a:bodyPr>
          <a:lstStyle/>
          <a:p>
            <a:pPr marL="457200" indent="-457200">
              <a:lnSpc>
                <a:spcPct val="150000"/>
              </a:lnSpc>
            </a:pPr>
            <a:r>
              <a:rPr lang="en-US" altLang="ko-KR" sz="4800" b="1" spc="-2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Y견명조" pitchFamily="18" charset="-127"/>
                <a:ea typeface="HY견명조" pitchFamily="18" charset="-127"/>
              </a:rPr>
              <a:t>Ⅲ</a:t>
            </a:r>
            <a:r>
              <a:rPr lang="en-US" altLang="ko-KR" sz="4800" b="1" spc="-2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. </a:t>
            </a:r>
            <a:r>
              <a:rPr lang="ko-KR" altLang="en-US" sz="4800" spc="-17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사회복지시설 개인정보 </a:t>
            </a:r>
            <a:r>
              <a:rPr lang="en-US" altLang="ko-KR" sz="4800" spc="-17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altLang="ko-KR" sz="4800" spc="-17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ko-KR" altLang="en-US" sz="4800" spc="-17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처리 </a:t>
            </a:r>
            <a:r>
              <a:rPr lang="ko-KR" altLang="en-US" sz="4800" spc="-17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단계별 </a:t>
            </a:r>
            <a:r>
              <a:rPr lang="ko-KR" altLang="en-US" sz="4800" spc="-17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조치요령</a:t>
            </a:r>
            <a:endParaRPr lang="en-US" altLang="ko-KR" sz="1200" spc="-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9943" y="6226679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5094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9943" y="6226679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kumimoji="1" lang="en-US" altLang="ko-KR" sz="3600" dirty="0" smtClean="0"/>
              <a:t>1. </a:t>
            </a:r>
            <a:r>
              <a:rPr kumimoji="1" lang="ko-KR" altLang="en-US" sz="3600" dirty="0" smtClean="0"/>
              <a:t>개인정보의 수집</a:t>
            </a:r>
            <a:r>
              <a:rPr kumimoji="1" lang="en-US" altLang="ko-KR" sz="3600" dirty="0" smtClean="0"/>
              <a:t>·</a:t>
            </a:r>
            <a:r>
              <a:rPr kumimoji="1" lang="ko-KR" altLang="en-US" sz="3600" dirty="0" smtClean="0"/>
              <a:t>이용 </a:t>
            </a:r>
            <a:r>
              <a:rPr kumimoji="1" lang="en-US" altLang="ko-KR" sz="3600" dirty="0" smtClean="0"/>
              <a:t>(1)</a:t>
            </a:r>
            <a:endParaRPr kumimoji="1" lang="ko-KR" altLang="en-US" sz="3600" dirty="0"/>
          </a:p>
        </p:txBody>
      </p:sp>
      <p:grpSp>
        <p:nvGrpSpPr>
          <p:cNvPr id="2" name="그룹 40"/>
          <p:cNvGrpSpPr>
            <a:grpSpLocks/>
          </p:cNvGrpSpPr>
          <p:nvPr/>
        </p:nvGrpSpPr>
        <p:grpSpPr bwMode="auto">
          <a:xfrm>
            <a:off x="539750" y="1484784"/>
            <a:ext cx="8308975" cy="4464496"/>
            <a:chOff x="4383144" y="5072072"/>
            <a:chExt cx="4332260" cy="1133468"/>
          </a:xfrm>
        </p:grpSpPr>
        <p:sp>
          <p:nvSpPr>
            <p:cNvPr id="26" name="모서리가 둥근 직사각형 25"/>
            <p:cNvSpPr/>
            <p:nvPr/>
          </p:nvSpPr>
          <p:spPr bwMode="auto">
            <a:xfrm>
              <a:off x="4383144" y="5072072"/>
              <a:ext cx="4332260" cy="1133468"/>
            </a:xfrm>
            <a:prstGeom prst="roundRect">
              <a:avLst>
                <a:gd name="adj" fmla="val 6410"/>
              </a:avLst>
            </a:prstGeom>
            <a:gradFill flip="none" rotWithShape="1">
              <a:gsLst>
                <a:gs pos="2000">
                  <a:schemeClr val="bg1">
                    <a:lumMod val="75000"/>
                    <a:alpha val="45000"/>
                  </a:schemeClr>
                </a:gs>
                <a:gs pos="1000">
                  <a:schemeClr val="bg1"/>
                </a:gs>
              </a:gsLst>
              <a:lin ang="0" scaled="1"/>
              <a:tileRect/>
            </a:gradFill>
            <a:ln w="19050">
              <a:solidFill>
                <a:schemeClr val="bg1">
                  <a:lumMod val="65000"/>
                </a:schemeClr>
              </a:solidFill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00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30" name="AutoShape 78"/>
            <p:cNvSpPr>
              <a:spLocks noChangeArrowheads="1"/>
            </p:cNvSpPr>
            <p:nvPr/>
          </p:nvSpPr>
          <p:spPr bwMode="auto">
            <a:xfrm>
              <a:off x="4410844" y="5084978"/>
              <a:ext cx="4281266" cy="1067603"/>
            </a:xfrm>
            <a:prstGeom prst="roundRect">
              <a:avLst>
                <a:gd name="adj" fmla="val 5130"/>
              </a:avLst>
            </a:prstGeom>
            <a:gradFill rotWithShape="1">
              <a:gsLst>
                <a:gs pos="0">
                  <a:srgbClr val="FFFFFF">
                    <a:alpha val="8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 sz="2000" b="1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32" name="Rectangle 461"/>
          <p:cNvSpPr>
            <a:spLocks noChangeArrowheads="1"/>
          </p:cNvSpPr>
          <p:nvPr/>
        </p:nvSpPr>
        <p:spPr bwMode="auto">
          <a:xfrm>
            <a:off x="889000" y="1348566"/>
            <a:ext cx="2098675" cy="369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kern="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공공부문</a:t>
            </a:r>
            <a:endParaRPr kumimoji="0" lang="en-US" altLang="ko-KR" b="1" kern="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3" name="Rectangle 5"/>
          <p:cNvSpPr txBox="1">
            <a:spLocks noChangeArrowheads="1"/>
          </p:cNvSpPr>
          <p:nvPr/>
        </p:nvSpPr>
        <p:spPr bwMode="auto">
          <a:xfrm>
            <a:off x="597540" y="1772816"/>
            <a:ext cx="8206509" cy="408111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7800" indent="-17780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dirty="0" smtClean="0">
                <a:latin typeface="+mn-ea"/>
              </a:rPr>
              <a:t> ▶ 법률에 특별한 규정이 있거나 법령상 의무 준수를 위해 불가피한 경우</a:t>
            </a:r>
            <a:endParaRPr lang="en-US" altLang="ko-KR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사회복지사업법에 따른 시설입소자 및 </a:t>
            </a:r>
            <a:r>
              <a:rPr lang="ko-KR" altLang="en-US" dirty="0" err="1" smtClean="0">
                <a:latin typeface="+mn-ea"/>
              </a:rPr>
              <a:t>퇴소자의</a:t>
            </a:r>
            <a:r>
              <a:rPr lang="ko-KR" altLang="en-US" dirty="0" smtClean="0">
                <a:latin typeface="+mn-ea"/>
              </a:rPr>
              <a:t> 명부</a:t>
            </a:r>
            <a:endParaRPr lang="en-US" altLang="ko-KR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노인복지법에 따른 시설입소자 및 </a:t>
            </a:r>
            <a:r>
              <a:rPr lang="ko-KR" altLang="en-US" dirty="0" err="1" smtClean="0">
                <a:latin typeface="+mn-ea"/>
              </a:rPr>
              <a:t>퇴소자의</a:t>
            </a:r>
            <a:r>
              <a:rPr lang="ko-KR" altLang="en-US" dirty="0" smtClean="0">
                <a:latin typeface="+mn-ea"/>
              </a:rPr>
              <a:t> 명부</a:t>
            </a:r>
            <a:endParaRPr lang="en-US" altLang="ko-KR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근로기준법에 따른 근로자명부 및 임금대장</a:t>
            </a:r>
            <a:endParaRPr lang="en-US" altLang="ko-KR" dirty="0" smtClean="0">
              <a:latin typeface="+mn-ea"/>
            </a:endParaRPr>
          </a:p>
          <a:p>
            <a:pPr marL="742950" lvl="1" indent="-285750" algn="just">
              <a:buFont typeface="Arial" pitchFamily="34" charset="0"/>
              <a:buChar char="•"/>
              <a:defRPr/>
            </a:pPr>
            <a:endParaRPr lang="ko-KR" altLang="en-US" dirty="0" smtClean="0">
              <a:latin typeface="+mn-ea"/>
            </a:endParaRPr>
          </a:p>
          <a:p>
            <a:pPr marL="177800" indent="-177800" algn="just">
              <a:lnSpc>
                <a:spcPct val="130000"/>
              </a:lnSpc>
              <a:defRPr/>
            </a:pPr>
            <a:r>
              <a:rPr lang="ko-KR" altLang="en-US" dirty="0" smtClean="0">
                <a:latin typeface="+mn-ea"/>
              </a:rPr>
              <a:t>▶ 계약의 체결 및 이행을 위하여 불가피하게 필요한 경우</a:t>
            </a: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err="1" smtClean="0">
                <a:latin typeface="+mn-ea"/>
              </a:rPr>
              <a:t>노인돌봄종합서비스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장애인활동지원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가사간병방문도우미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발달재활서비스 등 </a:t>
            </a:r>
            <a:r>
              <a:rPr lang="ko-KR" altLang="en-US" dirty="0" err="1" smtClean="0">
                <a:latin typeface="+mn-ea"/>
              </a:rPr>
              <a:t>바우처사업</a:t>
            </a:r>
            <a:r>
              <a:rPr lang="ko-KR" altLang="en-US" dirty="0" smtClean="0">
                <a:latin typeface="+mn-ea"/>
              </a:rPr>
              <a:t> 이행</a:t>
            </a:r>
            <a:endParaRPr lang="en-US" altLang="ko-KR" dirty="0" smtClean="0">
              <a:latin typeface="+mn-ea"/>
            </a:endParaRPr>
          </a:p>
          <a:p>
            <a:pPr marL="742950" lvl="1" indent="-285750" algn="just">
              <a:buFont typeface="Arial" pitchFamily="34" charset="0"/>
              <a:buChar char="•"/>
              <a:defRPr/>
            </a:pPr>
            <a:endParaRPr lang="en-US" altLang="ko-KR" dirty="0" smtClean="0">
              <a:latin typeface="+mn-ea"/>
            </a:endParaRPr>
          </a:p>
          <a:p>
            <a:r>
              <a:rPr lang="ko-KR" altLang="en-US" dirty="0" smtClean="0">
                <a:latin typeface="+mn-ea"/>
              </a:rPr>
              <a:t>▶ 장애인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노인 등 그 법정대리인이 의사표시를 할 수 없는 상태에 있거나 </a:t>
            </a:r>
            <a:endParaRPr lang="en-US" altLang="ko-KR" dirty="0" smtClean="0">
              <a:latin typeface="+mn-ea"/>
            </a:endParaRPr>
          </a:p>
          <a:p>
            <a:r>
              <a:rPr lang="en-US" altLang="ko-KR" dirty="0" smtClean="0">
                <a:latin typeface="+mn-ea"/>
              </a:rPr>
              <a:t>    </a:t>
            </a:r>
            <a:r>
              <a:rPr lang="ko-KR" altLang="en-US" dirty="0" smtClean="0">
                <a:latin typeface="+mn-ea"/>
              </a:rPr>
              <a:t>주소불명 등으로 사전 동의를 받을 수 없는 경우</a:t>
            </a:r>
            <a:endParaRPr lang="en-US" altLang="ko-KR" dirty="0" smtClean="0">
              <a:latin typeface="+mn-ea"/>
            </a:endParaRP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kern="0" dirty="0" smtClean="0">
              <a:latin typeface="+mn-ea"/>
            </a:endParaRPr>
          </a:p>
        </p:txBody>
      </p:sp>
      <p:grpSp>
        <p:nvGrpSpPr>
          <p:cNvPr id="3" name="그룹 39"/>
          <p:cNvGrpSpPr>
            <a:grpSpLocks/>
          </p:cNvGrpSpPr>
          <p:nvPr/>
        </p:nvGrpSpPr>
        <p:grpSpPr bwMode="auto">
          <a:xfrm>
            <a:off x="683493" y="1196752"/>
            <a:ext cx="5472683" cy="605294"/>
            <a:chOff x="-504874" y="2501825"/>
            <a:chExt cx="1800324" cy="746538"/>
          </a:xfrm>
        </p:grpSpPr>
        <p:sp>
          <p:nvSpPr>
            <p:cNvPr id="39" name="AutoShape 77"/>
            <p:cNvSpPr>
              <a:spLocks noChangeArrowheads="1"/>
            </p:cNvSpPr>
            <p:nvPr/>
          </p:nvSpPr>
          <p:spPr bwMode="auto">
            <a:xfrm>
              <a:off x="-504874" y="2628330"/>
              <a:ext cx="1800324" cy="45856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82A5D0"/>
                </a:gs>
                <a:gs pos="100000">
                  <a:srgbClr val="5887C0"/>
                </a:gs>
              </a:gsLst>
              <a:lin ang="16200000" scaled="1"/>
              <a:tileRect/>
            </a:gradFill>
            <a:ln w="19050" cap="flat" cmpd="sng" algn="ctr">
              <a:noFill/>
              <a:prstDash val="solid"/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>
              <a:bevelT/>
            </a:sp3d>
          </p:spPr>
          <p:txBody>
            <a:bodyPr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kern="0" dirty="0">
                <a:solidFill>
                  <a:sysClr val="window" lastClr="FFFFFF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40" name="AutoShape 78"/>
            <p:cNvSpPr>
              <a:spLocks noChangeArrowheads="1"/>
            </p:cNvSpPr>
            <p:nvPr/>
          </p:nvSpPr>
          <p:spPr bwMode="auto">
            <a:xfrm>
              <a:off x="-490586" y="2633697"/>
              <a:ext cx="1763809" cy="34725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>
                    <a:alpha val="7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b="1" ker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41" name="직사각형 40"/>
            <p:cNvSpPr/>
            <p:nvPr/>
          </p:nvSpPr>
          <p:spPr>
            <a:xfrm>
              <a:off x="-419673" y="2501825"/>
              <a:ext cx="1715123" cy="746538"/>
            </a:xfrm>
            <a:prstGeom prst="rect">
              <a:avLst/>
            </a:prstGeom>
          </p:spPr>
          <p:txBody>
            <a:bodyPr anchor="ctr">
              <a:spAutoFit/>
            </a:bodyPr>
            <a:lstStyle/>
            <a:p>
              <a:pPr fontAlgn="auto" latinLnBrk="0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200" kern="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동의 없이 수집</a:t>
              </a:r>
              <a:r>
                <a:rPr kumimoji="0" lang="en-US" altLang="ko-KR" sz="2200" kern="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·</a:t>
              </a:r>
              <a:r>
                <a:rPr kumimoji="0" lang="ko-KR" altLang="en-US" sz="2200" kern="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이용이 가능한 경우</a:t>
              </a:r>
              <a:endParaRPr kumimoji="0" lang="ko-KR" altLang="en-US" sz="22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45" name="슬라이드 번호 개체 틀 14"/>
          <p:cNvSpPr txBox="1">
            <a:spLocks/>
          </p:cNvSpPr>
          <p:nvPr/>
        </p:nvSpPr>
        <p:spPr>
          <a:xfrm>
            <a:off x="3491880" y="63563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796D0551-E588-456A-94A4-0AD0D8C950F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31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94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9943" y="6226679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kumimoji="1" lang="en-US" altLang="ko-KR" sz="3600" dirty="0" smtClean="0">
                <a:latin typeface="+mj-ea"/>
              </a:rPr>
              <a:t>1. </a:t>
            </a:r>
            <a:r>
              <a:rPr kumimoji="1" lang="ko-KR" altLang="en-US" sz="3600" dirty="0" smtClean="0">
                <a:latin typeface="+mj-ea"/>
              </a:rPr>
              <a:t>개인정보의 수집</a:t>
            </a:r>
            <a:r>
              <a:rPr kumimoji="1" lang="en-US" altLang="ko-KR" sz="3600" dirty="0" smtClean="0">
                <a:latin typeface="+mj-ea"/>
              </a:rPr>
              <a:t>·</a:t>
            </a:r>
            <a:r>
              <a:rPr kumimoji="1" lang="ko-KR" altLang="en-US" sz="3600" dirty="0" smtClean="0">
                <a:latin typeface="+mj-ea"/>
              </a:rPr>
              <a:t>이용 </a:t>
            </a:r>
            <a:r>
              <a:rPr kumimoji="1" lang="en-US" altLang="ko-KR" sz="3600" dirty="0" smtClean="0">
                <a:latin typeface="+mj-ea"/>
              </a:rPr>
              <a:t>(2)</a:t>
            </a:r>
            <a:endParaRPr kumimoji="1" lang="ko-KR" altLang="en-US" sz="3600" dirty="0">
              <a:latin typeface="+mj-ea"/>
            </a:endParaRPr>
          </a:p>
        </p:txBody>
      </p:sp>
      <p:grpSp>
        <p:nvGrpSpPr>
          <p:cNvPr id="2" name="그룹 40"/>
          <p:cNvGrpSpPr>
            <a:grpSpLocks/>
          </p:cNvGrpSpPr>
          <p:nvPr/>
        </p:nvGrpSpPr>
        <p:grpSpPr bwMode="auto">
          <a:xfrm>
            <a:off x="539750" y="1413889"/>
            <a:ext cx="8308975" cy="4535391"/>
            <a:chOff x="4383144" y="5072072"/>
            <a:chExt cx="4332260" cy="1133468"/>
          </a:xfrm>
        </p:grpSpPr>
        <p:sp>
          <p:nvSpPr>
            <p:cNvPr id="26" name="모서리가 둥근 직사각형 25"/>
            <p:cNvSpPr/>
            <p:nvPr/>
          </p:nvSpPr>
          <p:spPr bwMode="auto">
            <a:xfrm>
              <a:off x="4383144" y="5072072"/>
              <a:ext cx="4332260" cy="1133468"/>
            </a:xfrm>
            <a:prstGeom prst="roundRect">
              <a:avLst>
                <a:gd name="adj" fmla="val 6410"/>
              </a:avLst>
            </a:prstGeom>
            <a:gradFill flip="none" rotWithShape="1">
              <a:gsLst>
                <a:gs pos="2000">
                  <a:schemeClr val="bg1">
                    <a:lumMod val="75000"/>
                    <a:alpha val="45000"/>
                  </a:schemeClr>
                </a:gs>
                <a:gs pos="1000">
                  <a:schemeClr val="bg1"/>
                </a:gs>
              </a:gsLst>
              <a:lin ang="0" scaled="1"/>
              <a:tileRect/>
            </a:gradFill>
            <a:ln w="19050">
              <a:solidFill>
                <a:schemeClr val="bg1">
                  <a:lumMod val="65000"/>
                </a:schemeClr>
              </a:solidFill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00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30" name="AutoShape 78"/>
            <p:cNvSpPr>
              <a:spLocks noChangeArrowheads="1"/>
            </p:cNvSpPr>
            <p:nvPr/>
          </p:nvSpPr>
          <p:spPr bwMode="auto">
            <a:xfrm>
              <a:off x="4410844" y="5084978"/>
              <a:ext cx="4281266" cy="1067603"/>
            </a:xfrm>
            <a:prstGeom prst="roundRect">
              <a:avLst>
                <a:gd name="adj" fmla="val 5130"/>
              </a:avLst>
            </a:prstGeom>
            <a:gradFill rotWithShape="1">
              <a:gsLst>
                <a:gs pos="0">
                  <a:srgbClr val="FFFFFF">
                    <a:alpha val="8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 sz="2000" b="1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33" name="Rectangle 5"/>
          <p:cNvSpPr txBox="1">
            <a:spLocks noChangeArrowheads="1"/>
          </p:cNvSpPr>
          <p:nvPr/>
        </p:nvSpPr>
        <p:spPr bwMode="auto">
          <a:xfrm>
            <a:off x="597540" y="1844824"/>
            <a:ext cx="8206509" cy="469051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0850" indent="-450850" algn="just">
              <a:lnSpc>
                <a:spcPct val="130000"/>
              </a:lnSpc>
              <a:defRPr/>
            </a:pPr>
            <a:r>
              <a:rPr lang="ko-KR" altLang="en-US" dirty="0" smtClean="0">
                <a:latin typeface="+mn-ea"/>
              </a:rPr>
              <a:t> ▶ </a:t>
            </a:r>
            <a:r>
              <a:rPr lang="en-US" altLang="ko-KR" dirty="0" smtClean="0"/>
              <a:t>14</a:t>
            </a:r>
            <a:r>
              <a:rPr lang="ko-KR" altLang="en-US" dirty="0" smtClean="0"/>
              <a:t>세 미만의 아동은 법정대리인의 동의 필요</a:t>
            </a:r>
            <a:endParaRPr lang="en-US" altLang="ko-KR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법정대리인의 동의를 받기 위한 필요 최소한의 정보는 해당 </a:t>
            </a:r>
            <a:endParaRPr lang="en-US" altLang="ko-KR" dirty="0" smtClean="0"/>
          </a:p>
          <a:p>
            <a:pPr marL="742950" lvl="1" indent="-285750" algn="just">
              <a:lnSpc>
                <a:spcPct val="130000"/>
              </a:lnSpc>
              <a:defRPr/>
            </a:pPr>
            <a:r>
              <a:rPr lang="en-US" altLang="ko-KR" dirty="0" smtClean="0"/>
              <a:t>    </a:t>
            </a:r>
            <a:r>
              <a:rPr lang="ko-KR" altLang="en-US" dirty="0" smtClean="0"/>
              <a:t>아동으로부터 직접 수집할 수 있음</a:t>
            </a:r>
            <a:endParaRPr lang="en-US" altLang="ko-KR" dirty="0" smtClean="0"/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/>
              <a:t>수집하는 개인정보처리자의 신분과 연락처</a:t>
            </a:r>
            <a:r>
              <a:rPr lang="en-US" altLang="ko-KR" dirty="0" smtClean="0"/>
              <a:t>, </a:t>
            </a:r>
            <a:r>
              <a:rPr lang="ko-KR" altLang="en-US" dirty="0" smtClean="0"/>
              <a:t>법정대리인의 성명과       연락처를 수집하고자 하는 이유를 해당 아동에게 고지</a:t>
            </a:r>
            <a:endParaRPr lang="en-US" altLang="ko-KR" dirty="0" smtClean="0">
              <a:latin typeface="+mn-ea"/>
            </a:endParaRPr>
          </a:p>
          <a:p>
            <a:pPr marL="742950" lvl="1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kumimoji="0" lang="en-US" altLang="ko-KR" kern="0" dirty="0">
              <a:latin typeface="+mn-ea"/>
            </a:endParaRPr>
          </a:p>
          <a:p>
            <a:pPr marL="450850" lvl="1" indent="-4508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kern="0" dirty="0" smtClean="0">
                <a:latin typeface="+mn-ea"/>
              </a:rPr>
              <a:t> </a:t>
            </a:r>
            <a:r>
              <a:rPr lang="ko-KR" altLang="en-US" dirty="0" smtClean="0">
                <a:latin typeface="+mn-ea"/>
              </a:rPr>
              <a:t>▶ 홈페이지 회원 개인정보 </a:t>
            </a:r>
            <a:r>
              <a:rPr lang="ko-KR" altLang="en-US" dirty="0" err="1" smtClean="0">
                <a:latin typeface="+mn-ea"/>
              </a:rPr>
              <a:t>수집시</a:t>
            </a:r>
            <a:r>
              <a:rPr lang="en-US" altLang="ko-KR" dirty="0" smtClean="0">
                <a:latin typeface="+mn-ea"/>
              </a:rPr>
              <a:t>,</a:t>
            </a:r>
            <a:r>
              <a:rPr lang="ko-KR" altLang="en-US" dirty="0" smtClean="0">
                <a:latin typeface="+mn-ea"/>
              </a:rPr>
              <a:t> 정보주체의 동의 필요</a:t>
            </a:r>
            <a:endParaRPr lang="en-US" altLang="ko-KR" dirty="0" smtClean="0">
              <a:latin typeface="+mn-ea"/>
            </a:endParaRPr>
          </a:p>
          <a:p>
            <a:pPr marL="712788" lvl="2" indent="-255588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온라인 </a:t>
            </a:r>
            <a:r>
              <a:rPr lang="ko-KR" altLang="en-US" dirty="0" err="1" smtClean="0">
                <a:latin typeface="+mn-ea"/>
              </a:rPr>
              <a:t>가입시</a:t>
            </a:r>
            <a:r>
              <a:rPr lang="ko-KR" altLang="en-US" dirty="0" smtClean="0">
                <a:latin typeface="+mn-ea"/>
              </a:rPr>
              <a:t> 정보주체 동의 필요</a:t>
            </a:r>
            <a:endParaRPr lang="en-US" altLang="ko-KR" dirty="0" smtClean="0">
              <a:latin typeface="+mn-ea"/>
            </a:endParaRPr>
          </a:p>
          <a:p>
            <a:pPr marL="712788" lvl="2" indent="-255588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홍보를 위한 경우 반드시 별도 동의 필요</a:t>
            </a:r>
          </a:p>
          <a:p>
            <a:pPr marL="712788" lvl="2" indent="-255588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홈페이지 회원정보로 주민등록번호는 수집하지 않도록 해야 함</a:t>
            </a:r>
          </a:p>
          <a:p>
            <a:pPr marL="712788" lvl="2" indent="-255588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건강정보와 </a:t>
            </a:r>
            <a:r>
              <a:rPr lang="ko-KR" altLang="en-US" dirty="0" err="1" smtClean="0"/>
              <a:t>민감정보</a:t>
            </a:r>
            <a:r>
              <a:rPr lang="ko-KR" altLang="en-US" dirty="0" smtClean="0"/>
              <a:t> 수집 시</a:t>
            </a:r>
            <a:r>
              <a:rPr lang="en-US" altLang="ko-KR" dirty="0" smtClean="0"/>
              <a:t>, </a:t>
            </a:r>
            <a:r>
              <a:rPr lang="ko-KR" altLang="en-US" dirty="0" smtClean="0"/>
              <a:t>별도 동의 필요</a:t>
            </a:r>
          </a:p>
          <a:p>
            <a:pPr marL="712788" lvl="2" indent="-255588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dirty="0" smtClean="0">
              <a:latin typeface="+mn-ea"/>
            </a:endParaRPr>
          </a:p>
          <a:p>
            <a:pPr marL="361950" lvl="1" indent="-3619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dirty="0" smtClean="0">
                <a:latin typeface="+mn-ea"/>
              </a:rPr>
              <a:t> </a:t>
            </a:r>
            <a:endParaRPr kumimoji="0" lang="en-US" altLang="ko-KR" sz="1600" kern="0" spc="-150" dirty="0">
              <a:solidFill>
                <a:srgbClr val="0033CC"/>
              </a:solidFill>
              <a:latin typeface="+mn-ea"/>
            </a:endParaRPr>
          </a:p>
        </p:txBody>
      </p:sp>
      <p:grpSp>
        <p:nvGrpSpPr>
          <p:cNvPr id="3" name="그룹 39"/>
          <p:cNvGrpSpPr>
            <a:grpSpLocks/>
          </p:cNvGrpSpPr>
          <p:nvPr/>
        </p:nvGrpSpPr>
        <p:grpSpPr bwMode="auto">
          <a:xfrm>
            <a:off x="683493" y="1268760"/>
            <a:ext cx="6048747" cy="371804"/>
            <a:chOff x="-504874" y="2628330"/>
            <a:chExt cx="2291314" cy="458564"/>
          </a:xfrm>
        </p:grpSpPr>
        <p:sp>
          <p:nvSpPr>
            <p:cNvPr id="39" name="AutoShape 77"/>
            <p:cNvSpPr>
              <a:spLocks noChangeArrowheads="1"/>
            </p:cNvSpPr>
            <p:nvPr/>
          </p:nvSpPr>
          <p:spPr bwMode="auto">
            <a:xfrm>
              <a:off x="-504874" y="2628330"/>
              <a:ext cx="2291314" cy="45856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82A5D0"/>
                </a:gs>
                <a:gs pos="100000">
                  <a:srgbClr val="5887C0"/>
                </a:gs>
              </a:gsLst>
              <a:lin ang="16200000" scaled="1"/>
              <a:tileRect/>
            </a:gradFill>
            <a:ln w="19050" cap="flat" cmpd="sng" algn="ctr">
              <a:noFill/>
              <a:prstDash val="solid"/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>
              <a:bevelT/>
            </a:sp3d>
          </p:spPr>
          <p:txBody>
            <a:bodyPr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kern="0" dirty="0">
                <a:solidFill>
                  <a:sysClr val="window" lastClr="FFFFFF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40" name="AutoShape 78"/>
            <p:cNvSpPr>
              <a:spLocks noChangeArrowheads="1"/>
            </p:cNvSpPr>
            <p:nvPr/>
          </p:nvSpPr>
          <p:spPr bwMode="auto">
            <a:xfrm>
              <a:off x="-490586" y="2633698"/>
              <a:ext cx="2277026" cy="34725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>
                    <a:alpha val="7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b="1" ker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41" name="직사각형 40"/>
            <p:cNvSpPr/>
            <p:nvPr/>
          </p:nvSpPr>
          <p:spPr>
            <a:xfrm>
              <a:off x="-419673" y="2656685"/>
              <a:ext cx="2015172" cy="43020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fontAlgn="auto" latinLnBrk="0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200" kern="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동의를 받아야 수집</a:t>
              </a:r>
              <a:r>
                <a:rPr kumimoji="0" lang="en-US" altLang="ko-KR" sz="2200" kern="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·</a:t>
              </a:r>
              <a:r>
                <a:rPr kumimoji="0" lang="ko-KR" altLang="en-US" sz="2200" kern="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이용이 가능한 경우</a:t>
              </a:r>
              <a:endParaRPr kumimoji="0" lang="ko-KR" altLang="en-US" sz="22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45" name="슬라이드 번호 개체 틀 14"/>
          <p:cNvSpPr txBox="1">
            <a:spLocks/>
          </p:cNvSpPr>
          <p:nvPr/>
        </p:nvSpPr>
        <p:spPr>
          <a:xfrm>
            <a:off x="3491880" y="63563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796D0551-E588-456A-94A4-0AD0D8C950F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32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27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8" name="제목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76263"/>
          </a:xfrm>
        </p:spPr>
        <p:txBody>
          <a:bodyPr>
            <a:noAutofit/>
          </a:bodyPr>
          <a:lstStyle/>
          <a:p>
            <a:pPr>
              <a:defRPr/>
            </a:pPr>
            <a:r>
              <a:rPr kumimoji="1" lang="en-US" altLang="ko-KR" sz="3600" dirty="0" smtClean="0"/>
              <a:t> </a:t>
            </a:r>
            <a:r>
              <a:rPr kumimoji="1" lang="ko-KR" altLang="en-US" sz="3600" dirty="0" smtClean="0"/>
              <a:t>개인정보의 수집</a:t>
            </a:r>
            <a:r>
              <a:rPr kumimoji="1" lang="en-US" altLang="ko-KR" sz="3600" dirty="0" smtClean="0"/>
              <a:t>·</a:t>
            </a:r>
            <a:r>
              <a:rPr kumimoji="1" lang="ko-KR" altLang="en-US" sz="3600" dirty="0" smtClean="0"/>
              <a:t>이용 처리기준</a:t>
            </a:r>
            <a:endParaRPr kumimoji="1" lang="ko-KR" altLang="en-US" sz="3600" dirty="0"/>
          </a:p>
        </p:txBody>
      </p:sp>
      <p:sp>
        <p:nvSpPr>
          <p:cNvPr id="12" name="슬라이드 번호 개체 틀 1"/>
          <p:cNvSpPr txBox="1">
            <a:spLocks/>
          </p:cNvSpPr>
          <p:nvPr/>
        </p:nvSpPr>
        <p:spPr>
          <a:xfrm>
            <a:off x="3356414" y="61602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33</a:t>
            </a:fld>
            <a:endParaRPr lang="ko-KR" altLang="en-US" sz="16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08493" y="6281960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461"/>
          <p:cNvSpPr>
            <a:spLocks noChangeArrowheads="1"/>
          </p:cNvSpPr>
          <p:nvPr/>
        </p:nvSpPr>
        <p:spPr bwMode="auto">
          <a:xfrm>
            <a:off x="107504" y="1124744"/>
            <a:ext cx="828092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kumimoji="0" lang="en-US" altLang="ko-KR" b="1" kern="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FAQ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개인정보 수집⦁이용⦁제공 </a:t>
            </a:r>
            <a:r>
              <a:rPr lang="ko-KR" altLang="en-US" dirty="0" err="1" smtClean="0">
                <a:latin typeface="HY헤드라인M" pitchFamily="18" charset="-127"/>
                <a:ea typeface="HY헤드라인M" pitchFamily="18" charset="-127"/>
              </a:rPr>
              <a:t>동의시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자필 서명이 아닌 전자 서명으로 하여도</a:t>
            </a:r>
            <a:endParaRPr lang="en-US" altLang="ko-KR" dirty="0" smtClean="0">
              <a:latin typeface="HY헤드라인M" pitchFamily="18" charset="-127"/>
              <a:ea typeface="HY헤드라인M" pitchFamily="18" charset="-127"/>
            </a:endParaRPr>
          </a:p>
          <a:p>
            <a:pPr fontAlgn="base"/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     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효력이 동일한가요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9725" y="1772816"/>
            <a:ext cx="8044723" cy="1200329"/>
          </a:xfrm>
          <a:prstGeom prst="rect">
            <a:avLst/>
          </a:prstGeom>
          <a:solidFill>
            <a:srgbClr val="BFCBFD"/>
          </a:solidFill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600" dirty="0" smtClean="0"/>
              <a:t> </a:t>
            </a:r>
            <a:r>
              <a:rPr lang="ko-KR" altLang="en-US" sz="1600" dirty="0" err="1" smtClean="0"/>
              <a:t>전자서명법</a:t>
            </a:r>
            <a:r>
              <a:rPr lang="ko-KR" altLang="en-US" sz="1600" dirty="0" smtClean="0"/>
              <a:t> 제</a:t>
            </a:r>
            <a:r>
              <a:rPr lang="en-US" altLang="ko-KR" sz="1600" dirty="0" smtClean="0"/>
              <a:t>3</a:t>
            </a:r>
            <a:r>
              <a:rPr lang="ko-KR" altLang="en-US" sz="1600" dirty="0" smtClean="0"/>
              <a:t>조제</a:t>
            </a:r>
            <a:r>
              <a:rPr lang="en-US" altLang="ko-KR" sz="1600" dirty="0" smtClean="0"/>
              <a:t>3</a:t>
            </a:r>
            <a:r>
              <a:rPr lang="ko-KR" altLang="en-US" sz="1600" dirty="0" smtClean="0"/>
              <a:t>항에 따르면 “전자서명은 당사자간의 약정에 따른 서명</a:t>
            </a:r>
            <a:r>
              <a:rPr lang="en-US" altLang="ko-KR" sz="1600" dirty="0" smtClean="0"/>
              <a:t>, </a:t>
            </a:r>
          </a:p>
          <a:p>
            <a:pPr lvl="0">
              <a:lnSpc>
                <a:spcPct val="15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서명날인 또는 기명날인으로서의 효력을 가진다</a:t>
            </a:r>
            <a:r>
              <a:rPr lang="en-US" altLang="ko-KR" sz="1600" dirty="0" smtClean="0"/>
              <a:t>.”</a:t>
            </a:r>
            <a:r>
              <a:rPr lang="ko-KR" altLang="en-US" sz="1600" dirty="0" smtClean="0"/>
              <a:t>고 규정</a:t>
            </a:r>
            <a:endParaRPr lang="en-US" altLang="ko-KR" sz="1600" dirty="0" smtClean="0"/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600" dirty="0" smtClean="0"/>
              <a:t> </a:t>
            </a:r>
            <a:r>
              <a:rPr lang="ko-KR" altLang="en-US" sz="1600" dirty="0" smtClean="0"/>
              <a:t>환자 본인의 전자서명은 자필서명과 같은 효력</a:t>
            </a:r>
          </a:p>
        </p:txBody>
      </p:sp>
      <p:sp>
        <p:nvSpPr>
          <p:cNvPr id="16" name="Rectangle 461"/>
          <p:cNvSpPr>
            <a:spLocks noChangeArrowheads="1"/>
          </p:cNvSpPr>
          <p:nvPr/>
        </p:nvSpPr>
        <p:spPr bwMode="auto">
          <a:xfrm>
            <a:off x="107504" y="3071810"/>
            <a:ext cx="828092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kumimoji="0" lang="en-US" altLang="ko-KR" b="1" kern="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FAQ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동의를 받아야 하는 경우 반드시 서면으로 받아야 하나요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1560" y="3429000"/>
            <a:ext cx="8044723" cy="2677656"/>
          </a:xfrm>
          <a:prstGeom prst="rect">
            <a:avLst/>
          </a:prstGeom>
          <a:solidFill>
            <a:srgbClr val="BFCBFD"/>
          </a:solidFill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600" dirty="0" smtClean="0"/>
              <a:t> 반드시 서면으로 받을 필요는 없으며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「개인정보보호법」에 따른 다음의 방법</a:t>
            </a:r>
          </a:p>
          <a:p>
            <a:pPr>
              <a:lnSpc>
                <a:spcPct val="150000"/>
              </a:lnSpc>
            </a:pPr>
            <a:r>
              <a:rPr lang="ko-KR" altLang="en-US" sz="1600" dirty="0" smtClean="0"/>
              <a:t>  </a:t>
            </a:r>
            <a:r>
              <a:rPr lang="en-US" altLang="ko-KR" sz="1600" dirty="0" smtClean="0"/>
              <a:t>- </a:t>
            </a:r>
            <a:r>
              <a:rPr lang="ko-KR" altLang="en-US" sz="1600" dirty="0" smtClean="0"/>
              <a:t>직접 또는 우편</a:t>
            </a:r>
            <a:r>
              <a:rPr lang="en-US" altLang="ko-KR" sz="1600" dirty="0" smtClean="0"/>
              <a:t>,</a:t>
            </a:r>
            <a:r>
              <a:rPr lang="ko-KR" altLang="en-US" sz="1600" dirty="0" smtClean="0"/>
              <a:t> 팩스 등 방법으로 전달하고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정보주체가 서명한 동의서 받는 방법</a:t>
            </a:r>
            <a:endParaRPr lang="en-US" altLang="ko-KR" sz="1600" dirty="0" smtClean="0"/>
          </a:p>
          <a:p>
            <a:pPr>
              <a:lnSpc>
                <a:spcPct val="150000"/>
              </a:lnSpc>
            </a:pPr>
            <a:r>
              <a:rPr lang="en-US" altLang="ko-KR" sz="1600" dirty="0" smtClean="0"/>
              <a:t>  - </a:t>
            </a:r>
            <a:r>
              <a:rPr lang="ko-KR" altLang="en-US" sz="1600" dirty="0" smtClean="0"/>
              <a:t>전화를 통하여 동의 내용을 정보주체에게 알리고 동의의 의사표시를 확인하는 방법</a:t>
            </a:r>
            <a:endParaRPr lang="en-US" altLang="ko-KR" sz="1600" dirty="0" smtClean="0"/>
          </a:p>
          <a:p>
            <a:pPr>
              <a:lnSpc>
                <a:spcPct val="150000"/>
              </a:lnSpc>
            </a:pPr>
            <a:r>
              <a:rPr lang="en-US" altLang="ko-KR" sz="1600" dirty="0" smtClean="0"/>
              <a:t>  - </a:t>
            </a:r>
            <a:r>
              <a:rPr lang="ko-KR" altLang="en-US" sz="1600" dirty="0" smtClean="0"/>
              <a:t>전화를 통하여 동의 내용을 정보주체에게 알리고</a:t>
            </a:r>
            <a:r>
              <a:rPr lang="en-US" altLang="ko-KR" sz="1600" dirty="0" smtClean="0"/>
              <a:t>,</a:t>
            </a:r>
            <a:r>
              <a:rPr lang="ko-KR" altLang="en-US" sz="1600" dirty="0" smtClean="0"/>
              <a:t> 인터넷주소 등을</a:t>
            </a:r>
            <a:r>
              <a:rPr lang="en-US" altLang="ko-KR" sz="1600" dirty="0" smtClean="0"/>
              <a:t> </a:t>
            </a:r>
            <a:r>
              <a:rPr lang="ko-KR" altLang="en-US" sz="1600" dirty="0" smtClean="0"/>
              <a:t>통하여 동의 </a:t>
            </a:r>
            <a:endParaRPr lang="en-US" altLang="ko-KR" sz="1600" dirty="0" smtClean="0"/>
          </a:p>
          <a:p>
            <a:pPr>
              <a:lnSpc>
                <a:spcPct val="150000"/>
              </a:lnSpc>
            </a:pPr>
            <a:r>
              <a:rPr lang="en-US" altLang="ko-KR" sz="1600" dirty="0" smtClean="0"/>
              <a:t>     </a:t>
            </a:r>
            <a:r>
              <a:rPr lang="ko-KR" altLang="en-US" sz="1600" dirty="0" smtClean="0"/>
              <a:t>사항을 확인하도록 한 후 다시 전화를 통하여 그 동의의 의사표시를 확인하는 방법</a:t>
            </a:r>
            <a:endParaRPr lang="en-US" altLang="ko-KR" sz="1600" dirty="0" smtClean="0"/>
          </a:p>
          <a:p>
            <a:pPr>
              <a:lnSpc>
                <a:spcPct val="150000"/>
              </a:lnSpc>
            </a:pPr>
            <a:r>
              <a:rPr lang="en-US" altLang="ko-KR" sz="1600" dirty="0" smtClean="0"/>
              <a:t>  - </a:t>
            </a:r>
            <a:r>
              <a:rPr lang="ko-KR" altLang="en-US" sz="1600" dirty="0" smtClean="0"/>
              <a:t>인터넷 홈페이지 등에 동의 내용을 게재하고 정보주체가 동의 여부를 표시</a:t>
            </a:r>
            <a:endParaRPr lang="en-US" altLang="ko-KR" sz="1600" dirty="0" smtClean="0"/>
          </a:p>
          <a:p>
            <a:pPr>
              <a:lnSpc>
                <a:spcPct val="150000"/>
              </a:lnSpc>
            </a:pPr>
            <a:r>
              <a:rPr lang="en-US" altLang="ko-KR" sz="1600" dirty="0" smtClean="0"/>
              <a:t>  - </a:t>
            </a:r>
            <a:r>
              <a:rPr lang="ko-KR" altLang="en-US" sz="1600" dirty="0" smtClean="0"/>
              <a:t>동의 내용을 전자우편으로 발송하고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정보주체로부터 동의 전자우편을 받는 방법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8" name="제목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76263"/>
          </a:xfrm>
        </p:spPr>
        <p:txBody>
          <a:bodyPr>
            <a:noAutofit/>
          </a:bodyPr>
          <a:lstStyle/>
          <a:p>
            <a:pPr>
              <a:defRPr/>
            </a:pPr>
            <a:r>
              <a:rPr kumimoji="1" lang="ko-KR" altLang="en-US" sz="3600" dirty="0" smtClean="0"/>
              <a:t>개인정보의 수집</a:t>
            </a:r>
            <a:r>
              <a:rPr kumimoji="1" lang="en-US" altLang="ko-KR" sz="3600" dirty="0" smtClean="0"/>
              <a:t>·</a:t>
            </a:r>
            <a:r>
              <a:rPr kumimoji="1" lang="ko-KR" altLang="en-US" sz="3600" dirty="0" smtClean="0"/>
              <a:t>이용 처리기준</a:t>
            </a:r>
            <a:endParaRPr kumimoji="1" lang="ko-KR" altLang="en-US" sz="3600" dirty="0"/>
          </a:p>
        </p:txBody>
      </p:sp>
      <p:sp>
        <p:nvSpPr>
          <p:cNvPr id="12" name="슬라이드 번호 개체 틀 1"/>
          <p:cNvSpPr txBox="1">
            <a:spLocks/>
          </p:cNvSpPr>
          <p:nvPr/>
        </p:nvSpPr>
        <p:spPr>
          <a:xfrm>
            <a:off x="3356414" y="61602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34</a:t>
            </a:fld>
            <a:endParaRPr lang="ko-KR" altLang="en-US" sz="16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08493" y="6281960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461"/>
          <p:cNvSpPr>
            <a:spLocks noChangeArrowheads="1"/>
          </p:cNvSpPr>
          <p:nvPr/>
        </p:nvSpPr>
        <p:spPr bwMode="auto">
          <a:xfrm>
            <a:off x="107504" y="1142984"/>
            <a:ext cx="8822214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US" altLang="ko-KR" b="1" kern="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FAQ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사회복지시설 </a:t>
            </a:r>
            <a:r>
              <a:rPr lang="ko-KR" altLang="en-US" dirty="0" err="1" smtClean="0">
                <a:latin typeface="HY헤드라인M" pitchFamily="18" charset="-127"/>
                <a:ea typeface="HY헤드라인M" pitchFamily="18" charset="-127"/>
              </a:rPr>
              <a:t>출입시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방문자의 주민등록번호를 요구하는 것은 개인정보보호법</a:t>
            </a:r>
            <a:endParaRPr lang="en-US" altLang="ko-KR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defRPr/>
            </a:pP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    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위반이 아닌가요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?</a:t>
            </a:r>
            <a:endParaRPr kumimoji="0" lang="en-US" altLang="ko-KR" b="1" kern="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1560" y="1787066"/>
            <a:ext cx="8246720" cy="1200329"/>
          </a:xfrm>
          <a:prstGeom prst="rect">
            <a:avLst/>
          </a:prstGeom>
          <a:solidFill>
            <a:srgbClr val="BFCBFD"/>
          </a:solidFill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600" dirty="0" smtClean="0"/>
              <a:t> 사회복지시설에서 출입 보안 목적으로 방문자 주민번호를 수집하는 것은 필요 최소한의 목적을 벗어난 과도한 개인정보 수집으로 볼 수 있으므로 불필요한 주민번호는 수집하지 않아야 함</a:t>
            </a:r>
            <a:endParaRPr lang="en-US" altLang="ko-KR" sz="1600" dirty="0" smtClean="0"/>
          </a:p>
        </p:txBody>
      </p:sp>
      <p:sp>
        <p:nvSpPr>
          <p:cNvPr id="7" name="Rectangle 461"/>
          <p:cNvSpPr>
            <a:spLocks noChangeArrowheads="1"/>
          </p:cNvSpPr>
          <p:nvPr/>
        </p:nvSpPr>
        <p:spPr bwMode="auto">
          <a:xfrm>
            <a:off x="107504" y="2913393"/>
            <a:ext cx="8822214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US" altLang="ko-KR" b="1" kern="0" dirty="0">
                <a:latin typeface="HY헤드라인M" pitchFamily="18" charset="-127"/>
                <a:ea typeface="HY헤드라인M" pitchFamily="18" charset="-127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1560" y="4200417"/>
            <a:ext cx="8246720" cy="830997"/>
          </a:xfrm>
          <a:prstGeom prst="rect">
            <a:avLst/>
          </a:prstGeom>
          <a:solidFill>
            <a:srgbClr val="BFCBFD"/>
          </a:solidFill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600" dirty="0" smtClean="0"/>
              <a:t> 기부금 영수증의 주민등록번호 기재는 소득세법 및 동법 시행규칙 별지 서식에 따라</a:t>
            </a:r>
            <a:endParaRPr lang="en-US" altLang="ko-KR" sz="1600" dirty="0" smtClean="0"/>
          </a:p>
          <a:p>
            <a:pPr lvl="0">
              <a:lnSpc>
                <a:spcPct val="15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후원자 정보주체 별도 동의 없이도 처리가 가능</a:t>
            </a:r>
            <a:endParaRPr lang="en-US" altLang="ko-KR" sz="1600" dirty="0" smtClean="0"/>
          </a:p>
        </p:txBody>
      </p:sp>
      <p:sp>
        <p:nvSpPr>
          <p:cNvPr id="11" name="Rectangle 461"/>
          <p:cNvSpPr>
            <a:spLocks noChangeArrowheads="1"/>
          </p:cNvSpPr>
          <p:nvPr/>
        </p:nvSpPr>
        <p:spPr bwMode="auto">
          <a:xfrm>
            <a:off x="107504" y="3425611"/>
            <a:ext cx="8822214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US" altLang="ko-KR" b="1" kern="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FAQ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사회복지시설에서 기부금영수증 발급을 위하여 후원자의 개인정보를 이용할 수</a:t>
            </a:r>
            <a:endParaRPr lang="en-US" altLang="ko-KR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defRPr/>
            </a:pP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     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있나요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?</a:t>
            </a:r>
            <a:endParaRPr kumimoji="0" lang="en-US" altLang="ko-KR" b="1" kern="0" dirty="0"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8" name="제목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76263"/>
          </a:xfrm>
        </p:spPr>
        <p:txBody>
          <a:bodyPr>
            <a:noAutofit/>
          </a:bodyPr>
          <a:lstStyle/>
          <a:p>
            <a:pPr>
              <a:defRPr/>
            </a:pPr>
            <a:r>
              <a:rPr kumimoji="1" lang="en-US" altLang="ko-KR" sz="3600" dirty="0" smtClean="0"/>
              <a:t> </a:t>
            </a:r>
            <a:r>
              <a:rPr kumimoji="1" lang="ko-KR" altLang="en-US" sz="3600" dirty="0" smtClean="0"/>
              <a:t>개인정보의 수집</a:t>
            </a:r>
            <a:r>
              <a:rPr kumimoji="1" lang="en-US" altLang="ko-KR" sz="3600" dirty="0" smtClean="0"/>
              <a:t>·</a:t>
            </a:r>
            <a:r>
              <a:rPr kumimoji="1" lang="ko-KR" altLang="en-US" sz="3600" dirty="0" smtClean="0"/>
              <a:t>이용 처리기준</a:t>
            </a:r>
            <a:endParaRPr kumimoji="1" lang="ko-KR" altLang="en-US" sz="3600" dirty="0"/>
          </a:p>
        </p:txBody>
      </p:sp>
      <p:sp>
        <p:nvSpPr>
          <p:cNvPr id="12" name="슬라이드 번호 개체 틀 1"/>
          <p:cNvSpPr txBox="1">
            <a:spLocks/>
          </p:cNvSpPr>
          <p:nvPr/>
        </p:nvSpPr>
        <p:spPr>
          <a:xfrm>
            <a:off x="3356414" y="61602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35</a:t>
            </a:fld>
            <a:endParaRPr lang="ko-KR" altLang="en-US" sz="16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08493" y="6281960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461"/>
          <p:cNvSpPr>
            <a:spLocks noChangeArrowheads="1"/>
          </p:cNvSpPr>
          <p:nvPr/>
        </p:nvSpPr>
        <p:spPr bwMode="auto">
          <a:xfrm>
            <a:off x="107504" y="1214422"/>
            <a:ext cx="828092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kumimoji="0" lang="en-US" altLang="ko-KR" b="1" kern="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FAQ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다른 사람을 함부로 촬영하는 것은 개인정보침해 아닌가요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1560" y="1643050"/>
            <a:ext cx="8044723" cy="1200329"/>
          </a:xfrm>
          <a:prstGeom prst="rect">
            <a:avLst/>
          </a:prstGeom>
          <a:solidFill>
            <a:srgbClr val="BFCBFD"/>
          </a:solidFill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600" dirty="0" smtClean="0"/>
              <a:t> 사적</a:t>
            </a:r>
            <a:r>
              <a:rPr lang="en-US" altLang="ko-KR" sz="1600" dirty="0" smtClean="0"/>
              <a:t>․</a:t>
            </a:r>
            <a:r>
              <a:rPr lang="ko-KR" altLang="en-US" sz="1600" dirty="0" smtClean="0"/>
              <a:t>개인적 목적으로 영상을 촬영하는 행위는 </a:t>
            </a:r>
            <a:r>
              <a:rPr lang="ko-KR" altLang="en-US" sz="1600" dirty="0" err="1" smtClean="0"/>
              <a:t>개인정정보보호법이</a:t>
            </a:r>
            <a:r>
              <a:rPr lang="ko-KR" altLang="en-US" sz="1600" dirty="0" smtClean="0"/>
              <a:t> 적용되지 않음</a:t>
            </a:r>
            <a:endParaRPr lang="en-US" altLang="ko-KR" sz="1600" dirty="0" smtClean="0"/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600" dirty="0" smtClean="0"/>
              <a:t> </a:t>
            </a:r>
            <a:r>
              <a:rPr lang="ko-KR" altLang="en-US" sz="1600" dirty="0" smtClean="0"/>
              <a:t>다만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다른 사람의 영상을 무단으로 촬영하여 인터넷 등에 올리는 경우 형법상 </a:t>
            </a:r>
            <a:endParaRPr lang="en-US" altLang="ko-KR" sz="1600" dirty="0" smtClean="0"/>
          </a:p>
          <a:p>
            <a:pPr lvl="0">
              <a:lnSpc>
                <a:spcPct val="15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명예훼손 등에 따라 처벌받을 수 있음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kumimoji="1" lang="en-US" altLang="ko-KR" sz="3600" dirty="0" smtClean="0"/>
              <a:t>2. </a:t>
            </a:r>
            <a:r>
              <a:rPr kumimoji="1" lang="ko-KR" altLang="en-US" sz="3600" dirty="0" smtClean="0"/>
              <a:t>개인정보 제</a:t>
            </a:r>
            <a:r>
              <a:rPr kumimoji="1" lang="en-US" altLang="ko-KR" sz="3600" dirty="0" smtClean="0"/>
              <a:t>3</a:t>
            </a:r>
            <a:r>
              <a:rPr kumimoji="1" lang="ko-KR" altLang="en-US" sz="3600" dirty="0" smtClean="0"/>
              <a:t>자 제공</a:t>
            </a:r>
            <a:endParaRPr kumimoji="1" lang="ko-KR" altLang="en-US" sz="3600" dirty="0"/>
          </a:p>
        </p:txBody>
      </p:sp>
      <p:grpSp>
        <p:nvGrpSpPr>
          <p:cNvPr id="2" name="그룹 40"/>
          <p:cNvGrpSpPr>
            <a:grpSpLocks/>
          </p:cNvGrpSpPr>
          <p:nvPr/>
        </p:nvGrpSpPr>
        <p:grpSpPr bwMode="auto">
          <a:xfrm>
            <a:off x="539750" y="1255501"/>
            <a:ext cx="8308975" cy="4405747"/>
            <a:chOff x="4383144" y="5072072"/>
            <a:chExt cx="4332260" cy="1133468"/>
          </a:xfrm>
        </p:grpSpPr>
        <p:sp>
          <p:nvSpPr>
            <p:cNvPr id="26" name="모서리가 둥근 직사각형 25"/>
            <p:cNvSpPr/>
            <p:nvPr/>
          </p:nvSpPr>
          <p:spPr bwMode="auto">
            <a:xfrm>
              <a:off x="4383144" y="5072072"/>
              <a:ext cx="4332260" cy="1133468"/>
            </a:xfrm>
            <a:prstGeom prst="roundRect">
              <a:avLst>
                <a:gd name="adj" fmla="val 6410"/>
              </a:avLst>
            </a:prstGeom>
            <a:gradFill flip="none" rotWithShape="1">
              <a:gsLst>
                <a:gs pos="2000">
                  <a:schemeClr val="bg1">
                    <a:lumMod val="75000"/>
                    <a:alpha val="45000"/>
                  </a:schemeClr>
                </a:gs>
                <a:gs pos="1000">
                  <a:schemeClr val="bg1"/>
                </a:gs>
              </a:gsLst>
              <a:lin ang="0" scaled="1"/>
              <a:tileRect/>
            </a:gradFill>
            <a:ln w="19050">
              <a:solidFill>
                <a:schemeClr val="bg1">
                  <a:lumMod val="65000"/>
                </a:schemeClr>
              </a:solidFill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000">
                <a:latin typeface="+mj-ea"/>
                <a:ea typeface="+mj-ea"/>
              </a:endParaRPr>
            </a:p>
          </p:txBody>
        </p:sp>
        <p:sp>
          <p:nvSpPr>
            <p:cNvPr id="30" name="AutoShape 78"/>
            <p:cNvSpPr>
              <a:spLocks noChangeArrowheads="1"/>
            </p:cNvSpPr>
            <p:nvPr/>
          </p:nvSpPr>
          <p:spPr bwMode="auto">
            <a:xfrm>
              <a:off x="4410844" y="5084978"/>
              <a:ext cx="4281266" cy="1067603"/>
            </a:xfrm>
            <a:prstGeom prst="roundRect">
              <a:avLst>
                <a:gd name="adj" fmla="val 5130"/>
              </a:avLst>
            </a:prstGeom>
            <a:gradFill rotWithShape="1">
              <a:gsLst>
                <a:gs pos="0">
                  <a:srgbClr val="FFFFFF">
                    <a:alpha val="8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 sz="2000" b="1"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8" name="슬라이드 번호 개체 틀 1"/>
          <p:cNvSpPr txBox="1">
            <a:spLocks/>
          </p:cNvSpPr>
          <p:nvPr/>
        </p:nvSpPr>
        <p:spPr>
          <a:xfrm>
            <a:off x="3500430" y="6411631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36</a:t>
            </a:fld>
            <a:endParaRPr lang="ko-KR" altLang="en-US" sz="16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08493" y="6281960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5"/>
          <p:cNvSpPr txBox="1">
            <a:spLocks noChangeArrowheads="1"/>
          </p:cNvSpPr>
          <p:nvPr/>
        </p:nvSpPr>
        <p:spPr bwMode="auto">
          <a:xfrm>
            <a:off x="539552" y="1475082"/>
            <a:ext cx="8206509" cy="42011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b="1" dirty="0" smtClean="0">
                <a:latin typeface="+mn-ea"/>
              </a:rPr>
              <a:t>▶ 정보주체의 동의를 받아 제</a:t>
            </a:r>
            <a:r>
              <a:rPr lang="en-US" altLang="ko-KR" b="1" dirty="0" smtClean="0">
                <a:latin typeface="+mn-ea"/>
              </a:rPr>
              <a:t>3</a:t>
            </a:r>
            <a:r>
              <a:rPr lang="ko-KR" altLang="en-US" b="1" dirty="0" smtClean="0">
                <a:latin typeface="+mn-ea"/>
              </a:rPr>
              <a:t>자에게 제공</a:t>
            </a:r>
            <a:endParaRPr lang="en-US" altLang="ko-KR" b="1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endParaRPr lang="en-US" altLang="ko-KR" sz="1200" dirty="0" smtClean="0"/>
          </a:p>
          <a:p>
            <a:pPr>
              <a:defRPr/>
            </a:pPr>
            <a:r>
              <a:rPr lang="ko-KR" altLang="en-US" b="1" dirty="0" smtClean="0">
                <a:latin typeface="+mn-ea"/>
              </a:rPr>
              <a:t>▶ 제</a:t>
            </a:r>
            <a:r>
              <a:rPr lang="en-US" altLang="ko-KR" b="1" dirty="0" smtClean="0">
                <a:latin typeface="+mn-ea"/>
              </a:rPr>
              <a:t>3</a:t>
            </a:r>
            <a:r>
              <a:rPr lang="ko-KR" altLang="en-US" b="1" dirty="0" smtClean="0">
                <a:latin typeface="+mn-ea"/>
              </a:rPr>
              <a:t>자 제공을 제공하기 위해 이용자에게 알려야 하는 사항</a:t>
            </a:r>
            <a:endParaRPr lang="ko-KR" altLang="en-US" b="1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제공받는 자</a:t>
            </a:r>
            <a:r>
              <a:rPr lang="en-US" altLang="ko-KR" dirty="0" smtClean="0"/>
              <a:t> </a:t>
            </a: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제공받는 자의 개인정보 이용목적</a:t>
            </a:r>
            <a:endParaRPr lang="en-US" altLang="ko-KR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제공하는 개인정보 항목</a:t>
            </a:r>
            <a:endParaRPr lang="en-US" altLang="ko-KR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제공받는 자의 개인정보 보유 및 이용기간</a:t>
            </a:r>
            <a:endParaRPr lang="en-US" altLang="ko-KR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동의거부 권리 및 동의 거부에 따른 불이익이 있는 경우 그 내용</a:t>
            </a:r>
          </a:p>
          <a:p>
            <a:pPr marL="742950" lvl="1" indent="-285750" algn="just">
              <a:buFont typeface="Arial" pitchFamily="34" charset="0"/>
              <a:buChar char="•"/>
              <a:defRPr/>
            </a:pPr>
            <a:endParaRPr lang="en-US" altLang="ko-KR" dirty="0" smtClean="0"/>
          </a:p>
          <a:p>
            <a:pPr>
              <a:defRPr/>
            </a:pPr>
            <a:r>
              <a:rPr lang="ko-KR" altLang="en-US" b="1" dirty="0" smtClean="0">
                <a:latin typeface="+mn-ea"/>
              </a:rPr>
              <a:t>▶ 금지되는 개인정보 제공 행위</a:t>
            </a:r>
            <a:endParaRPr lang="en-US" altLang="ko-KR" b="1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업무상 알게 된 개인정보 누설 또는 권한 없이 다른 사람이 이용하도록 제공하는 행위 금지</a:t>
            </a: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endParaRPr lang="ko-KR" altLang="en-US" sz="1200" dirty="0" smtClean="0"/>
          </a:p>
        </p:txBody>
      </p:sp>
      <p:sp>
        <p:nvSpPr>
          <p:cNvPr id="9421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985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8" name="제목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76263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kumimoji="1" lang="ko-KR" altLang="en-US" sz="3600" dirty="0" smtClean="0"/>
              <a:t>개인정보의 제공 처리기준</a:t>
            </a:r>
            <a:endParaRPr kumimoji="1" lang="ko-KR" altLang="en-US" sz="3600" dirty="0"/>
          </a:p>
        </p:txBody>
      </p:sp>
      <p:sp>
        <p:nvSpPr>
          <p:cNvPr id="12" name="슬라이드 번호 개체 틀 1"/>
          <p:cNvSpPr txBox="1">
            <a:spLocks/>
          </p:cNvSpPr>
          <p:nvPr/>
        </p:nvSpPr>
        <p:spPr>
          <a:xfrm>
            <a:off x="3356414" y="61602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37</a:t>
            </a:fld>
            <a:endParaRPr lang="ko-KR" altLang="en-US" sz="16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08493" y="6281960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461"/>
          <p:cNvSpPr>
            <a:spLocks noChangeArrowheads="1"/>
          </p:cNvSpPr>
          <p:nvPr/>
        </p:nvSpPr>
        <p:spPr bwMode="auto">
          <a:xfrm>
            <a:off x="107504" y="1142984"/>
            <a:ext cx="8822214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US" altLang="ko-KR" b="1" kern="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mtClean="0">
                <a:latin typeface="HY헤드라인M" pitchFamily="18" charset="-127"/>
                <a:ea typeface="HY헤드라인M" pitchFamily="18" charset="-127"/>
              </a:rPr>
              <a:t>FAQ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사회복지시설은 고객에게 아무런 통보 없이 영업일체를 다른 회사에 양도해도</a:t>
            </a:r>
            <a:endParaRPr lang="en-US" altLang="ko-KR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defRPr/>
            </a:pP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      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되는 건지요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defRPr/>
            </a:pPr>
            <a:endParaRPr kumimoji="0" lang="en-US" altLang="ko-KR" b="1" kern="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1560" y="1787066"/>
            <a:ext cx="8246720" cy="1569660"/>
          </a:xfrm>
          <a:prstGeom prst="rect">
            <a:avLst/>
          </a:prstGeom>
          <a:solidFill>
            <a:srgbClr val="BFCBFD"/>
          </a:solidFill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600" dirty="0" smtClean="0"/>
              <a:t> 사회복지시설은 영업양도와 관련하여 개인정보 이전에 대한 동의는 받을 필요가 없으나</a:t>
            </a:r>
            <a:r>
              <a:rPr lang="en-US" altLang="ko-KR" sz="1600" dirty="0" smtClean="0"/>
              <a:t>,</a:t>
            </a:r>
          </a:p>
          <a:p>
            <a:pPr lvl="0">
              <a:lnSpc>
                <a:spcPct val="150000"/>
              </a:lnSpc>
            </a:pPr>
            <a:r>
              <a:rPr lang="ko-KR" altLang="en-US" sz="1600" dirty="0" smtClean="0"/>
              <a:t>  정보주체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고객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에게 개인정보를 이전하려는 사실과 함께 개인정보를 이전받는 자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영업</a:t>
            </a:r>
            <a:endParaRPr lang="en-US" altLang="ko-KR" sz="1600" dirty="0" smtClean="0"/>
          </a:p>
          <a:p>
            <a:pPr lvl="0">
              <a:lnSpc>
                <a:spcPct val="150000"/>
              </a:lnSpc>
            </a:pPr>
            <a:r>
              <a:rPr lang="en-US" altLang="ko-KR" sz="1600" dirty="0" smtClean="0"/>
              <a:t> </a:t>
            </a:r>
            <a:r>
              <a:rPr lang="ko-KR" altLang="en-US" sz="1600" dirty="0" smtClean="0"/>
              <a:t> 양수자 등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의 성명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법인명칭</a:t>
            </a:r>
            <a:r>
              <a:rPr lang="en-US" altLang="ko-KR" sz="1600" dirty="0" smtClean="0"/>
              <a:t>), </a:t>
            </a:r>
            <a:r>
              <a:rPr lang="ko-KR" altLang="en-US" sz="1600" dirty="0" smtClean="0"/>
              <a:t>주소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전화번호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기타 연락처는 물론 정보주체가 개인정보</a:t>
            </a:r>
            <a:endParaRPr lang="en-US" altLang="ko-KR" sz="1600" dirty="0" smtClean="0"/>
          </a:p>
          <a:p>
            <a:pPr lvl="0">
              <a:lnSpc>
                <a:spcPct val="150000"/>
              </a:lnSpc>
            </a:pPr>
            <a:r>
              <a:rPr lang="en-US" altLang="ko-KR" sz="1600" dirty="0" smtClean="0"/>
              <a:t> </a:t>
            </a:r>
            <a:r>
              <a:rPr lang="ko-KR" altLang="en-US" sz="1600" dirty="0" smtClean="0"/>
              <a:t> 이전을 원치 아니하는 경우의 조치방법과 절차에 관해 통지</a:t>
            </a:r>
          </a:p>
        </p:txBody>
      </p:sp>
      <p:sp>
        <p:nvSpPr>
          <p:cNvPr id="7" name="Rectangle 461"/>
          <p:cNvSpPr>
            <a:spLocks noChangeArrowheads="1"/>
          </p:cNvSpPr>
          <p:nvPr/>
        </p:nvSpPr>
        <p:spPr bwMode="auto">
          <a:xfrm>
            <a:off x="107504" y="3572712"/>
            <a:ext cx="8893652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0" lang="en-US" altLang="ko-KR" b="1" kern="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FAQ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퇴직연금 사업자와의 계약체결 등을 위하여 근로자의 개인정보를 제공하는 것이</a:t>
            </a:r>
            <a:endParaRPr lang="en-US" altLang="ko-KR" dirty="0" smtClean="0">
              <a:latin typeface="HY헤드라인M" pitchFamily="18" charset="-127"/>
              <a:ea typeface="HY헤드라인M" pitchFamily="18" charset="-127"/>
            </a:endParaRPr>
          </a:p>
          <a:p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     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개인정보의 제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3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자 제공에 해당하는지 아니면 업무 위탁에 해당하나요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?</a:t>
            </a:r>
            <a:endParaRPr kumimoji="0" lang="en-US" altLang="ko-KR" b="1" kern="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4286256"/>
            <a:ext cx="8246720" cy="1200329"/>
          </a:xfrm>
          <a:prstGeom prst="rect">
            <a:avLst/>
          </a:prstGeom>
          <a:solidFill>
            <a:srgbClr val="BFCBFD"/>
          </a:solidFill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600" dirty="0" smtClean="0"/>
              <a:t> 퇴직급여제도의 </a:t>
            </a:r>
            <a:r>
              <a:rPr lang="ko-KR" altLang="en-US" sz="1600" dirty="0" err="1" smtClean="0"/>
              <a:t>설정ㆍ운영은</a:t>
            </a:r>
            <a:r>
              <a:rPr lang="ko-KR" altLang="en-US" sz="1600" dirty="0" smtClean="0"/>
              <a:t> 사용자의 의무</a:t>
            </a:r>
            <a:endParaRPr lang="en-US" altLang="ko-KR" sz="1600" dirty="0" smtClean="0"/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600" dirty="0" smtClean="0"/>
              <a:t> </a:t>
            </a:r>
            <a:r>
              <a:rPr lang="ko-KR" altLang="en-US" sz="1600" dirty="0" smtClean="0"/>
              <a:t>사용자가 퇴직연금사업자와의 계약체결을 통해 퇴직금 제도를 운영하도록 하는 것은 </a:t>
            </a:r>
            <a:endParaRPr lang="en-US" altLang="ko-KR" sz="1600" dirty="0" smtClean="0"/>
          </a:p>
          <a:p>
            <a:pPr lvl="0">
              <a:lnSpc>
                <a:spcPct val="15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업무의 위탁에 해당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8" name="제목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76263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kumimoji="1" lang="ko-KR" altLang="en-US" sz="3600" dirty="0" smtClean="0"/>
              <a:t>개인정보의 제공 처리기준</a:t>
            </a:r>
            <a:endParaRPr kumimoji="1" lang="ko-KR" altLang="en-US" sz="3600" dirty="0"/>
          </a:p>
        </p:txBody>
      </p:sp>
      <p:sp>
        <p:nvSpPr>
          <p:cNvPr id="12" name="슬라이드 번호 개체 틀 1"/>
          <p:cNvSpPr txBox="1">
            <a:spLocks/>
          </p:cNvSpPr>
          <p:nvPr/>
        </p:nvSpPr>
        <p:spPr>
          <a:xfrm>
            <a:off x="3356414" y="61602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38</a:t>
            </a:fld>
            <a:endParaRPr lang="ko-KR" altLang="en-US" sz="16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08493" y="6281960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461"/>
          <p:cNvSpPr>
            <a:spLocks noChangeArrowheads="1"/>
          </p:cNvSpPr>
          <p:nvPr/>
        </p:nvSpPr>
        <p:spPr bwMode="auto">
          <a:xfrm>
            <a:off x="107504" y="1241517"/>
            <a:ext cx="8893652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0" lang="en-US" altLang="ko-KR" b="1" kern="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FAQ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다른 개인정보와 결합하지 않은 휴대전화번호만도 개인정보보호법에 따라 </a:t>
            </a:r>
            <a:endParaRPr lang="en-US" altLang="ko-KR" dirty="0" smtClean="0">
              <a:latin typeface="HY헤드라인M" pitchFamily="18" charset="-127"/>
              <a:ea typeface="HY헤드라인M" pitchFamily="18" charset="-127"/>
            </a:endParaRPr>
          </a:p>
          <a:p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      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보호되는 개인정보에 해당하는지요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?</a:t>
            </a:r>
            <a:endParaRPr kumimoji="0" lang="en-US" altLang="ko-KR" b="1" kern="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1560" y="1955061"/>
            <a:ext cx="8246720" cy="830997"/>
          </a:xfrm>
          <a:prstGeom prst="rect">
            <a:avLst/>
          </a:prstGeom>
          <a:solidFill>
            <a:srgbClr val="BFCBFD"/>
          </a:solidFill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600" dirty="0" smtClean="0"/>
              <a:t> 휴대전화번호는 다른 정보와 쉽게 결합하여 개인을 알아볼 수 있고 정보주체와 직접 </a:t>
            </a:r>
            <a:endParaRPr lang="en-US" altLang="ko-KR" sz="1600" dirty="0" smtClean="0"/>
          </a:p>
          <a:p>
            <a:pPr lvl="0">
              <a:lnSpc>
                <a:spcPct val="15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연락이 가능한 </a:t>
            </a:r>
            <a:r>
              <a:rPr lang="en-US" altLang="ko-KR" sz="1600" dirty="0" smtClean="0"/>
              <a:t>contact point</a:t>
            </a:r>
            <a:r>
              <a:rPr lang="ko-KR" altLang="en-US" sz="1600" dirty="0" smtClean="0"/>
              <a:t>로 홍보･마케팅에 활용될 수 있으므로 개인정보에 해당</a:t>
            </a:r>
            <a:endParaRPr lang="en-US" altLang="ko-K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 smtClean="0"/>
              <a:t>3. </a:t>
            </a:r>
            <a:r>
              <a:rPr lang="ko-KR" altLang="en-US" sz="3600" dirty="0" smtClean="0"/>
              <a:t>개인정보의 위탁관리 </a:t>
            </a:r>
            <a:r>
              <a:rPr lang="en-US" altLang="ko-KR" sz="3600" dirty="0" smtClean="0"/>
              <a:t>(1)</a:t>
            </a:r>
            <a:endParaRPr lang="ko-KR" altLang="en-US" sz="3600" dirty="0"/>
          </a:p>
        </p:txBody>
      </p:sp>
      <p:grpSp>
        <p:nvGrpSpPr>
          <p:cNvPr id="2" name="그룹 40"/>
          <p:cNvGrpSpPr>
            <a:grpSpLocks/>
          </p:cNvGrpSpPr>
          <p:nvPr/>
        </p:nvGrpSpPr>
        <p:grpSpPr bwMode="auto">
          <a:xfrm>
            <a:off x="539750" y="1413889"/>
            <a:ext cx="8308975" cy="4391375"/>
            <a:chOff x="4383144" y="5072072"/>
            <a:chExt cx="4332260" cy="1133468"/>
          </a:xfrm>
        </p:grpSpPr>
        <p:sp>
          <p:nvSpPr>
            <p:cNvPr id="6" name="모서리가 둥근 직사각형 5"/>
            <p:cNvSpPr/>
            <p:nvPr/>
          </p:nvSpPr>
          <p:spPr bwMode="auto">
            <a:xfrm>
              <a:off x="4383144" y="5072072"/>
              <a:ext cx="4332260" cy="1133468"/>
            </a:xfrm>
            <a:prstGeom prst="roundRect">
              <a:avLst>
                <a:gd name="adj" fmla="val 6410"/>
              </a:avLst>
            </a:prstGeom>
            <a:gradFill flip="none" rotWithShape="1">
              <a:gsLst>
                <a:gs pos="2000">
                  <a:schemeClr val="bg1">
                    <a:lumMod val="75000"/>
                    <a:alpha val="45000"/>
                  </a:schemeClr>
                </a:gs>
                <a:gs pos="1000">
                  <a:schemeClr val="bg1"/>
                </a:gs>
              </a:gsLst>
              <a:lin ang="0" scaled="1"/>
              <a:tileRect/>
            </a:gradFill>
            <a:ln w="19050">
              <a:solidFill>
                <a:schemeClr val="bg1">
                  <a:lumMod val="65000"/>
                </a:schemeClr>
              </a:solidFill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00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7" name="AutoShape 78"/>
            <p:cNvSpPr>
              <a:spLocks noChangeArrowheads="1"/>
            </p:cNvSpPr>
            <p:nvPr/>
          </p:nvSpPr>
          <p:spPr bwMode="auto">
            <a:xfrm>
              <a:off x="4410844" y="5084978"/>
              <a:ext cx="4281266" cy="1067603"/>
            </a:xfrm>
            <a:prstGeom prst="roundRect">
              <a:avLst>
                <a:gd name="adj" fmla="val 5130"/>
              </a:avLst>
            </a:prstGeom>
            <a:gradFill rotWithShape="1">
              <a:gsLst>
                <a:gs pos="0">
                  <a:srgbClr val="FFFFFF">
                    <a:alpha val="8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 sz="2000" b="1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3" name="그룹 39"/>
          <p:cNvGrpSpPr>
            <a:grpSpLocks/>
          </p:cNvGrpSpPr>
          <p:nvPr/>
        </p:nvGrpSpPr>
        <p:grpSpPr bwMode="auto">
          <a:xfrm>
            <a:off x="683493" y="1268760"/>
            <a:ext cx="6048747" cy="371804"/>
            <a:chOff x="-504874" y="2628330"/>
            <a:chExt cx="2291314" cy="458564"/>
          </a:xfrm>
        </p:grpSpPr>
        <p:sp>
          <p:nvSpPr>
            <p:cNvPr id="9" name="AutoShape 77"/>
            <p:cNvSpPr>
              <a:spLocks noChangeArrowheads="1"/>
            </p:cNvSpPr>
            <p:nvPr/>
          </p:nvSpPr>
          <p:spPr bwMode="auto">
            <a:xfrm>
              <a:off x="-504874" y="2628330"/>
              <a:ext cx="2291314" cy="45856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82A5D0"/>
                </a:gs>
                <a:gs pos="100000">
                  <a:srgbClr val="5887C0"/>
                </a:gs>
              </a:gsLst>
              <a:lin ang="16200000" scaled="1"/>
              <a:tileRect/>
            </a:gradFill>
            <a:ln w="19050" cap="flat" cmpd="sng" algn="ctr">
              <a:noFill/>
              <a:prstDash val="solid"/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>
              <a:bevelT/>
            </a:sp3d>
          </p:spPr>
          <p:txBody>
            <a:bodyPr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kern="0" dirty="0">
                <a:solidFill>
                  <a:sysClr val="window" lastClr="FFFFFF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10" name="AutoShape 78"/>
            <p:cNvSpPr>
              <a:spLocks noChangeArrowheads="1"/>
            </p:cNvSpPr>
            <p:nvPr/>
          </p:nvSpPr>
          <p:spPr bwMode="auto">
            <a:xfrm>
              <a:off x="-490586" y="2633698"/>
              <a:ext cx="2277026" cy="34725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>
                    <a:alpha val="7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b="1" ker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-419673" y="2656685"/>
              <a:ext cx="2015172" cy="43020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fontAlgn="auto" latinLnBrk="0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2200" kern="0" spc="-15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개인정보 처리 </a:t>
              </a:r>
              <a:r>
                <a:rPr lang="ko-KR" altLang="en-US" sz="2200" kern="0" spc="-150" dirty="0" err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위탁시</a:t>
              </a:r>
              <a:r>
                <a:rPr lang="ko-KR" altLang="en-US" sz="2200" kern="0" spc="-15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문서화</a:t>
              </a:r>
              <a:endParaRPr lang="ko-KR" altLang="en-US" sz="2200" kern="0" spc="-15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13" name="슬라이드 번호 개체 틀 1"/>
          <p:cNvSpPr txBox="1">
            <a:spLocks/>
          </p:cNvSpPr>
          <p:nvPr/>
        </p:nvSpPr>
        <p:spPr>
          <a:xfrm>
            <a:off x="3500430" y="6411631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39</a:t>
            </a:fld>
            <a:endParaRPr lang="ko-KR" altLang="en-US" sz="16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08493" y="6281960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5"/>
          <p:cNvSpPr txBox="1">
            <a:spLocks noChangeArrowheads="1"/>
          </p:cNvSpPr>
          <p:nvPr/>
        </p:nvSpPr>
        <p:spPr bwMode="auto">
          <a:xfrm>
            <a:off x="613963" y="1916832"/>
            <a:ext cx="8206509" cy="297312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0850" indent="-4508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dirty="0" smtClean="0">
                <a:latin typeface="+mn-ea"/>
              </a:rPr>
              <a:t> ▶ 문서화에 포함되어야 할 내용</a:t>
            </a:r>
            <a:endParaRPr lang="en-US" altLang="ko-KR" dirty="0" smtClean="0">
              <a:latin typeface="+mn-ea"/>
            </a:endParaRP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위탁업무 목적 외 개인정보 처리금지에 관한 사항</a:t>
            </a:r>
            <a:endParaRPr lang="en-US" altLang="ko-KR" dirty="0" smtClean="0">
              <a:latin typeface="+mn-ea"/>
            </a:endParaRP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개인정보의 기술적</a:t>
            </a:r>
            <a:r>
              <a:rPr lang="en-US" altLang="ko-KR" dirty="0" smtClean="0">
                <a:latin typeface="+mn-ea"/>
              </a:rPr>
              <a:t>·</a:t>
            </a:r>
            <a:r>
              <a:rPr lang="ko-KR" altLang="en-US" dirty="0" smtClean="0">
                <a:latin typeface="+mn-ea"/>
              </a:rPr>
              <a:t>관리적 보호조치에 관한 사항</a:t>
            </a:r>
            <a:endParaRPr lang="en-US" altLang="ko-KR" dirty="0" smtClean="0">
              <a:latin typeface="+mn-ea"/>
            </a:endParaRP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위탁업무의 목적 및 범위</a:t>
            </a:r>
            <a:endParaRPr lang="en-US" altLang="ko-KR" dirty="0" smtClean="0">
              <a:latin typeface="+mn-ea"/>
            </a:endParaRP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재 위탁 제한에 관한 사항</a:t>
            </a:r>
            <a:endParaRPr lang="en-US" altLang="ko-KR" dirty="0" smtClean="0">
              <a:latin typeface="+mn-ea"/>
            </a:endParaRP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개인정보에 대한 접근 제한 등 안전성 확보조치에 관한 사항</a:t>
            </a:r>
            <a:endParaRPr lang="en-US" altLang="ko-KR" dirty="0" smtClean="0">
              <a:latin typeface="+mn-ea"/>
            </a:endParaRP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kern="0" spc="-100" dirty="0" smtClean="0">
                <a:latin typeface="+mn-ea"/>
              </a:rPr>
              <a:t>위탁업무관련 개인정보의 관리현황 점검 등 감독에 관한 사항</a:t>
            </a:r>
            <a:endParaRPr lang="en-US" altLang="ko-KR" kern="0" spc="-100" dirty="0" smtClean="0">
              <a:latin typeface="+mn-ea"/>
            </a:endParaRP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kern="0" spc="-100" dirty="0" smtClean="0">
                <a:latin typeface="+mn-ea"/>
              </a:rPr>
              <a:t>수탁자가 준수하여야 할 의무 위반 시 손해배상 등 책임에 관한 사항</a:t>
            </a:r>
            <a:endParaRPr lang="en-US" altLang="ko-KR" kern="0" spc="-1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5"/>
          <p:cNvSpPr>
            <a:spLocks noChangeArrowheads="1"/>
          </p:cNvSpPr>
          <p:nvPr/>
        </p:nvSpPr>
        <p:spPr bwMode="auto">
          <a:xfrm>
            <a:off x="265113" y="1411288"/>
            <a:ext cx="8582025" cy="3303596"/>
          </a:xfrm>
          <a:prstGeom prst="roundRect">
            <a:avLst>
              <a:gd name="adj" fmla="val 3829"/>
            </a:avLst>
          </a:prstGeom>
          <a:solidFill>
            <a:srgbClr val="3E7892"/>
          </a:solidFill>
          <a:ln w="3175" algn="ctr">
            <a:solidFill>
              <a:srgbClr val="3E7892"/>
            </a:solidFill>
            <a:round/>
            <a:headEnd/>
            <a:tailEnd/>
          </a:ln>
        </p:spPr>
        <p:txBody>
          <a:bodyPr wrap="none" anchor="ctr"/>
          <a:lstStyle/>
          <a:p>
            <a:pPr eaLnBrk="0" latinLnBrk="0" hangingPunct="0">
              <a:spcBef>
                <a:spcPct val="0"/>
              </a:spcBef>
            </a:pPr>
            <a:endParaRPr kumimoji="0" lang="ko-KR" altLang="en-US" sz="1800" b="0" smtClean="0">
              <a:solidFill>
                <a:srgbClr val="000000"/>
              </a:solidFill>
              <a:latin typeface="Arial" charset="0"/>
              <a:ea typeface="HY헤드라인M" pitchFamily="18" charset="-127"/>
            </a:endParaRPr>
          </a:p>
        </p:txBody>
      </p:sp>
      <p:sp>
        <p:nvSpPr>
          <p:cNvPr id="12293" name="AutoShape 60"/>
          <p:cNvSpPr>
            <a:spLocks noChangeArrowheads="1"/>
          </p:cNvSpPr>
          <p:nvPr/>
        </p:nvSpPr>
        <p:spPr bwMode="auto">
          <a:xfrm>
            <a:off x="273813" y="1500174"/>
            <a:ext cx="8596373" cy="4564063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chemeClr val="bg1"/>
              </a:gs>
              <a:gs pos="100000">
                <a:srgbClr val="EAEAEA"/>
              </a:gs>
            </a:gsLst>
            <a:lin ang="5400000" scaled="1"/>
          </a:gradFill>
          <a:ln w="3175">
            <a:solidFill>
              <a:srgbClr val="3E7892"/>
            </a:solidFill>
            <a:round/>
            <a:headEnd/>
            <a:tailEnd/>
          </a:ln>
        </p:spPr>
        <p:txBody>
          <a:bodyPr wrap="none" anchor="ctr"/>
          <a:lstStyle/>
          <a:p>
            <a:pPr eaLnBrk="0" latinLnBrk="0" hangingPunct="0">
              <a:spcBef>
                <a:spcPct val="0"/>
              </a:spcBef>
            </a:pPr>
            <a:endParaRPr kumimoji="0" lang="ko-KR" altLang="en-US" sz="1800" b="0" smtClean="0">
              <a:solidFill>
                <a:srgbClr val="000000"/>
              </a:solidFill>
              <a:latin typeface="Arial" charset="0"/>
              <a:ea typeface="HY헤드라인M" pitchFamily="18" charset="-127"/>
            </a:endParaRPr>
          </a:p>
        </p:txBody>
      </p:sp>
      <p:grpSp>
        <p:nvGrpSpPr>
          <p:cNvPr id="2" name="그룹 10"/>
          <p:cNvGrpSpPr>
            <a:grpSpLocks/>
          </p:cNvGrpSpPr>
          <p:nvPr/>
        </p:nvGrpSpPr>
        <p:grpSpPr bwMode="auto">
          <a:xfrm>
            <a:off x="515937" y="1052513"/>
            <a:ext cx="7594600" cy="622300"/>
            <a:chOff x="327025" y="1786415"/>
            <a:chExt cx="5465763" cy="323373"/>
          </a:xfrm>
        </p:grpSpPr>
        <p:sp>
          <p:nvSpPr>
            <p:cNvPr id="12299" name="AutoShape 62"/>
            <p:cNvSpPr>
              <a:spLocks noChangeArrowheads="1"/>
            </p:cNvSpPr>
            <p:nvPr/>
          </p:nvSpPr>
          <p:spPr bwMode="auto">
            <a:xfrm>
              <a:off x="327025" y="1786415"/>
              <a:ext cx="5465763" cy="323373"/>
            </a:xfrm>
            <a:prstGeom prst="roundRect">
              <a:avLst>
                <a:gd name="adj" fmla="val 50000"/>
              </a:avLst>
            </a:prstGeom>
            <a:blipFill dpi="0" rotWithShape="1">
              <a:blip r:embed="rId2" cstate="print"/>
              <a:srcRect/>
              <a:stretch>
                <a:fillRect/>
              </a:stretch>
            </a:blip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latinLnBrk="0" hangingPunct="0">
                <a:spcBef>
                  <a:spcPct val="0"/>
                </a:spcBef>
              </a:pPr>
              <a:endParaRPr kumimoji="0" lang="ko-KR" altLang="en-US" sz="1800" b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7" name="AutoShape 63"/>
            <p:cNvSpPr>
              <a:spLocks noChangeArrowheads="1"/>
            </p:cNvSpPr>
            <p:nvPr/>
          </p:nvSpPr>
          <p:spPr bwMode="auto">
            <a:xfrm flipV="1">
              <a:off x="448131" y="1807863"/>
              <a:ext cx="5229263" cy="11796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gamma/>
                    <a:tint val="0"/>
                    <a:invGamma/>
                    <a:alpha val="52000"/>
                  </a:schemeClr>
                </a:gs>
              </a:gsLst>
              <a:lin ang="5400000" scaled="1"/>
            </a:gradFill>
            <a:ln w="1905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latinLnBrk="0" hangingPunct="0">
                <a:spcBef>
                  <a:spcPct val="0"/>
                </a:spcBef>
                <a:defRPr/>
              </a:pPr>
              <a:endParaRPr kumimoji="0" lang="ko-KR" altLang="en-US" sz="1800" b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2301" name="Text Box 73"/>
            <p:cNvSpPr txBox="1">
              <a:spLocks noChangeArrowheads="1"/>
            </p:cNvSpPr>
            <p:nvPr/>
          </p:nvSpPr>
          <p:spPr bwMode="auto">
            <a:xfrm>
              <a:off x="369298" y="1840928"/>
              <a:ext cx="5396070" cy="206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9pPr>
            </a:lstStyle>
            <a:p>
              <a:pPr algn="ctr" eaLnBrk="0" latinLnBrk="0" hangingPunct="0">
                <a:spcBef>
                  <a:spcPct val="0"/>
                </a:spcBef>
              </a:pPr>
              <a:r>
                <a:rPr lang="ko-KR" altLang="en-US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개인정보보호 </a:t>
              </a:r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2.0 </a:t>
              </a:r>
              <a:r>
                <a:rPr lang="ko-KR" altLang="en-US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시대의 개막</a:t>
              </a:r>
              <a:endParaRPr kumimoji="0" lang="en-US" altLang="ko-KR" sz="2000" b="0" dirty="0" smtClean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13" name="슬라이드 번호 개체 틀 1"/>
          <p:cNvSpPr txBox="1">
            <a:spLocks/>
          </p:cNvSpPr>
          <p:nvPr/>
        </p:nvSpPr>
        <p:spPr>
          <a:xfrm>
            <a:off x="3491880" y="63563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4</a:t>
            </a:fld>
            <a:endParaRPr lang="ko-KR" altLang="en-US" sz="16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제목 1"/>
          <p:cNvSpPr txBox="1">
            <a:spLocks/>
          </p:cNvSpPr>
          <p:nvPr/>
        </p:nvSpPr>
        <p:spPr>
          <a:xfrm>
            <a:off x="439738" y="260350"/>
            <a:ext cx="8229600" cy="576263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개인정보보호법 제정 및 시행</a:t>
            </a:r>
            <a:endParaRPr kumimoji="1" lang="ko-KR" altLang="en-US" sz="41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9943" y="6226679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내용 개체 틀 16"/>
          <p:cNvSpPr>
            <a:spLocks noGrp="1"/>
          </p:cNvSpPr>
          <p:nvPr>
            <p:ph idx="1"/>
          </p:nvPr>
        </p:nvSpPr>
        <p:spPr>
          <a:xfrm>
            <a:off x="457200" y="1857365"/>
            <a:ext cx="8229600" cy="4071966"/>
          </a:xfrm>
        </p:spPr>
        <p:txBody>
          <a:bodyPr>
            <a:normAutofit fontScale="77500" lnSpcReduction="20000"/>
          </a:bodyPr>
          <a:lstStyle/>
          <a:p>
            <a:pPr algn="just" eaLnBrk="0" latinLnBrk="0" hangingPunct="0">
              <a:lnSpc>
                <a:spcPct val="150000"/>
              </a:lnSpc>
              <a:spcBef>
                <a:spcPct val="0"/>
              </a:spcBef>
            </a:pPr>
            <a:r>
              <a:rPr lang="ko-KR" altLang="en-US" sz="2800" dirty="0" smtClean="0">
                <a:solidFill>
                  <a:srgbClr val="000000"/>
                </a:solidFill>
                <a:latin typeface="+mn-ea"/>
              </a:rPr>
              <a:t>개인정보보호법은 약 </a:t>
            </a:r>
            <a:r>
              <a:rPr lang="en-US" altLang="ko-KR" sz="2800" dirty="0" smtClean="0">
                <a:solidFill>
                  <a:srgbClr val="000000"/>
                </a:solidFill>
                <a:latin typeface="+mn-ea"/>
              </a:rPr>
              <a:t>350</a:t>
            </a:r>
            <a:r>
              <a:rPr lang="ko-KR" altLang="en-US" sz="2800" dirty="0" smtClean="0">
                <a:solidFill>
                  <a:srgbClr val="000000"/>
                </a:solidFill>
                <a:latin typeface="+mn-ea"/>
              </a:rPr>
              <a:t>만개 모든 공공기관과 사업자를 </a:t>
            </a:r>
            <a:endParaRPr lang="en-US" altLang="ko-KR" sz="2800" dirty="0" smtClean="0">
              <a:solidFill>
                <a:srgbClr val="000000"/>
              </a:solidFill>
              <a:latin typeface="+mn-ea"/>
            </a:endParaRPr>
          </a:p>
          <a:p>
            <a:pPr algn="just" eaLnBrk="0" latinLnBrk="0" hangingPunc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ko-KR" sz="2800" dirty="0" smtClean="0">
                <a:solidFill>
                  <a:srgbClr val="000000"/>
                </a:solidFill>
                <a:latin typeface="+mn-ea"/>
              </a:rPr>
              <a:t>	</a:t>
            </a:r>
            <a:r>
              <a:rPr lang="ko-KR" altLang="en-US" sz="2800" dirty="0" smtClean="0">
                <a:solidFill>
                  <a:srgbClr val="000000"/>
                </a:solidFill>
                <a:latin typeface="+mn-ea"/>
              </a:rPr>
              <a:t>규율 대상으로 확대하여</a:t>
            </a:r>
            <a:r>
              <a:rPr lang="en-US" altLang="ko-KR" sz="28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2800" dirty="0" smtClean="0">
                <a:solidFill>
                  <a:srgbClr val="000000"/>
                </a:solidFill>
                <a:latin typeface="+mn-ea"/>
              </a:rPr>
              <a:t>법 적용 사각지대 해소</a:t>
            </a:r>
            <a:endParaRPr lang="en-US" altLang="ko-KR" sz="2800" dirty="0" smtClean="0">
              <a:solidFill>
                <a:srgbClr val="000000"/>
              </a:solidFill>
              <a:latin typeface="+mn-ea"/>
            </a:endParaRPr>
          </a:p>
          <a:p>
            <a:pPr algn="just" eaLnBrk="0" latinLnBrk="0" hangingPunct="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ko-KR" sz="2800" dirty="0" smtClean="0">
                <a:solidFill>
                  <a:srgbClr val="000000"/>
                </a:solidFill>
                <a:latin typeface="+mn-ea"/>
              </a:rPr>
              <a:t>	</a:t>
            </a:r>
          </a:p>
          <a:p>
            <a:pPr algn="just" eaLnBrk="0" latinLnBrk="0" hangingPunct="0">
              <a:lnSpc>
                <a:spcPct val="150000"/>
              </a:lnSpc>
              <a:spcBef>
                <a:spcPct val="0"/>
              </a:spcBef>
            </a:pPr>
            <a:r>
              <a:rPr lang="ko-KR" altLang="en-US" sz="2800" dirty="0" smtClean="0">
                <a:solidFill>
                  <a:srgbClr val="000000"/>
                </a:solidFill>
                <a:latin typeface="+mn-ea"/>
              </a:rPr>
              <a:t>대통령 소속으로 </a:t>
            </a:r>
            <a:r>
              <a:rPr lang="en-US" altLang="ko-KR" sz="28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2800" dirty="0" smtClean="0">
                <a:solidFill>
                  <a:srgbClr val="000000"/>
                </a:solidFill>
                <a:latin typeface="+mn-ea"/>
              </a:rPr>
              <a:t>개인정보보호위원회</a:t>
            </a:r>
            <a:r>
              <a:rPr lang="en-US" altLang="ko-KR" sz="2800" dirty="0" smtClean="0">
                <a:solidFill>
                  <a:srgbClr val="000000"/>
                </a:solidFill>
                <a:latin typeface="+mn-ea"/>
              </a:rPr>
              <a:t>’</a:t>
            </a:r>
            <a:r>
              <a:rPr lang="ko-KR" altLang="en-US" sz="2800" dirty="0" smtClean="0">
                <a:solidFill>
                  <a:srgbClr val="000000"/>
                </a:solidFill>
                <a:latin typeface="+mn-ea"/>
              </a:rPr>
              <a:t>를 구성하여</a:t>
            </a:r>
            <a:r>
              <a:rPr lang="en-US" altLang="ko-KR" sz="2800" dirty="0" smtClean="0">
                <a:solidFill>
                  <a:srgbClr val="000000"/>
                </a:solidFill>
                <a:latin typeface="+mn-ea"/>
              </a:rPr>
              <a:t>, </a:t>
            </a:r>
          </a:p>
          <a:p>
            <a:pPr algn="just" eaLnBrk="0" latinLnBrk="0" hangingPunc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ko-KR" sz="2800" dirty="0" smtClean="0">
                <a:solidFill>
                  <a:srgbClr val="000000"/>
                </a:solidFill>
                <a:latin typeface="+mn-ea"/>
              </a:rPr>
              <a:t>	</a:t>
            </a:r>
            <a:r>
              <a:rPr lang="ko-KR" altLang="en-US" sz="2800" dirty="0" smtClean="0">
                <a:solidFill>
                  <a:srgbClr val="000000"/>
                </a:solidFill>
                <a:latin typeface="+mn-ea"/>
              </a:rPr>
              <a:t>주요 정책사안 심의 및 의결</a:t>
            </a:r>
            <a:endParaRPr lang="en-US" altLang="ko-KR" sz="2800" dirty="0" smtClean="0">
              <a:solidFill>
                <a:srgbClr val="000000"/>
              </a:solidFill>
              <a:latin typeface="+mn-ea"/>
            </a:endParaRPr>
          </a:p>
          <a:p>
            <a:pPr algn="just" eaLnBrk="0" latinLnBrk="0" hangingPunct="0">
              <a:lnSpc>
                <a:spcPct val="150000"/>
              </a:lnSpc>
              <a:spcBef>
                <a:spcPct val="0"/>
              </a:spcBef>
            </a:pPr>
            <a:endParaRPr lang="en-US" altLang="ko-KR" sz="1100" dirty="0" smtClean="0">
              <a:solidFill>
                <a:srgbClr val="000000"/>
              </a:solidFill>
              <a:latin typeface="+mn-ea"/>
            </a:endParaRPr>
          </a:p>
          <a:p>
            <a:pPr algn="just" eaLnBrk="0" latinLnBrk="0" hangingPunct="0">
              <a:lnSpc>
                <a:spcPct val="150000"/>
              </a:lnSpc>
              <a:spcBef>
                <a:spcPct val="0"/>
              </a:spcBef>
            </a:pPr>
            <a:r>
              <a:rPr lang="en-US" altLang="ko-KR" sz="28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2800" dirty="0" smtClean="0">
                <a:solidFill>
                  <a:srgbClr val="000000"/>
                </a:solidFill>
                <a:latin typeface="+mn-ea"/>
              </a:rPr>
              <a:t>공공기관의 개인정보보호에 관한 법률</a:t>
            </a:r>
            <a:r>
              <a:rPr lang="en-US" altLang="ko-KR" sz="2800" dirty="0" smtClean="0">
                <a:solidFill>
                  <a:srgbClr val="000000"/>
                </a:solidFill>
                <a:latin typeface="+mn-ea"/>
              </a:rPr>
              <a:t>’ </a:t>
            </a:r>
            <a:r>
              <a:rPr lang="ko-KR" altLang="en-US" sz="2800" dirty="0" smtClean="0">
                <a:solidFill>
                  <a:srgbClr val="000000"/>
                </a:solidFill>
                <a:latin typeface="+mn-ea"/>
              </a:rPr>
              <a:t>폐지와 </a:t>
            </a:r>
            <a:r>
              <a:rPr lang="en-US" altLang="ko-KR" sz="28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2800" dirty="0" smtClean="0">
                <a:solidFill>
                  <a:srgbClr val="000000"/>
                </a:solidFill>
                <a:latin typeface="+mn-ea"/>
              </a:rPr>
              <a:t>정보통신망</a:t>
            </a:r>
            <a:r>
              <a:rPr lang="en-US" altLang="ko-KR" sz="28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2800" dirty="0" smtClean="0">
                <a:solidFill>
                  <a:srgbClr val="000000"/>
                </a:solidFill>
                <a:latin typeface="+mn-ea"/>
              </a:rPr>
              <a:t>이용촉진 및 정보보호 등에 관한 법률</a:t>
            </a:r>
            <a:r>
              <a:rPr lang="en-US" altLang="ko-KR" sz="2800" dirty="0" smtClean="0">
                <a:solidFill>
                  <a:srgbClr val="000000"/>
                </a:solidFill>
                <a:latin typeface="+mn-ea"/>
              </a:rPr>
              <a:t>’</a:t>
            </a:r>
            <a:r>
              <a:rPr lang="ko-KR" altLang="en-US" sz="2800" dirty="0" smtClean="0">
                <a:solidFill>
                  <a:srgbClr val="000000"/>
                </a:solidFill>
                <a:latin typeface="+mn-ea"/>
              </a:rPr>
              <a:t>의 일부조항</a:t>
            </a:r>
            <a:r>
              <a:rPr lang="en-US" altLang="ko-KR" sz="28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2800" dirty="0" smtClean="0">
                <a:solidFill>
                  <a:srgbClr val="000000"/>
                </a:solidFill>
                <a:latin typeface="+mn-ea"/>
              </a:rPr>
              <a:t>흡수</a:t>
            </a:r>
            <a:endParaRPr lang="en-US" altLang="ko-KR" sz="2800" dirty="0" smtClean="0">
              <a:solidFill>
                <a:srgbClr val="000000"/>
              </a:solidFill>
              <a:latin typeface="+mn-ea"/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16756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 smtClean="0"/>
              <a:t>3. </a:t>
            </a:r>
            <a:r>
              <a:rPr lang="ko-KR" altLang="en-US" sz="3600" dirty="0" smtClean="0"/>
              <a:t>개인정보의 위탁관리 </a:t>
            </a:r>
            <a:r>
              <a:rPr lang="en-US" altLang="ko-KR" sz="3600" dirty="0" smtClean="0"/>
              <a:t>(2)</a:t>
            </a:r>
            <a:endParaRPr lang="ko-KR" altLang="en-US" sz="3600" dirty="0"/>
          </a:p>
        </p:txBody>
      </p:sp>
      <p:grpSp>
        <p:nvGrpSpPr>
          <p:cNvPr id="2" name="그룹 40"/>
          <p:cNvGrpSpPr>
            <a:grpSpLocks/>
          </p:cNvGrpSpPr>
          <p:nvPr/>
        </p:nvGrpSpPr>
        <p:grpSpPr bwMode="auto">
          <a:xfrm>
            <a:off x="539750" y="1413889"/>
            <a:ext cx="8308975" cy="4586879"/>
            <a:chOff x="4383144" y="5072072"/>
            <a:chExt cx="4332260" cy="1133468"/>
          </a:xfrm>
        </p:grpSpPr>
        <p:sp>
          <p:nvSpPr>
            <p:cNvPr id="6" name="모서리가 둥근 직사각형 5"/>
            <p:cNvSpPr/>
            <p:nvPr/>
          </p:nvSpPr>
          <p:spPr bwMode="auto">
            <a:xfrm>
              <a:off x="4383144" y="5072072"/>
              <a:ext cx="4332260" cy="1133468"/>
            </a:xfrm>
            <a:prstGeom prst="roundRect">
              <a:avLst>
                <a:gd name="adj" fmla="val 6410"/>
              </a:avLst>
            </a:prstGeom>
            <a:gradFill flip="none" rotWithShape="1">
              <a:gsLst>
                <a:gs pos="2000">
                  <a:schemeClr val="bg1">
                    <a:lumMod val="75000"/>
                    <a:alpha val="45000"/>
                  </a:schemeClr>
                </a:gs>
                <a:gs pos="1000">
                  <a:schemeClr val="bg1"/>
                </a:gs>
              </a:gsLst>
              <a:lin ang="0" scaled="1"/>
              <a:tileRect/>
            </a:gradFill>
            <a:ln w="19050">
              <a:solidFill>
                <a:schemeClr val="bg1">
                  <a:lumMod val="65000"/>
                </a:schemeClr>
              </a:solidFill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00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7" name="AutoShape 78"/>
            <p:cNvSpPr>
              <a:spLocks noChangeArrowheads="1"/>
            </p:cNvSpPr>
            <p:nvPr/>
          </p:nvSpPr>
          <p:spPr bwMode="auto">
            <a:xfrm>
              <a:off x="4410844" y="5084978"/>
              <a:ext cx="4281266" cy="1067603"/>
            </a:xfrm>
            <a:prstGeom prst="roundRect">
              <a:avLst>
                <a:gd name="adj" fmla="val 5130"/>
              </a:avLst>
            </a:prstGeom>
            <a:gradFill rotWithShape="1">
              <a:gsLst>
                <a:gs pos="0">
                  <a:srgbClr val="FFFFFF">
                    <a:alpha val="8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 sz="2000" b="1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3" name="그룹 39"/>
          <p:cNvGrpSpPr>
            <a:grpSpLocks/>
          </p:cNvGrpSpPr>
          <p:nvPr/>
        </p:nvGrpSpPr>
        <p:grpSpPr bwMode="auto">
          <a:xfrm>
            <a:off x="683493" y="1268760"/>
            <a:ext cx="6048747" cy="371804"/>
            <a:chOff x="-504874" y="2628330"/>
            <a:chExt cx="2291314" cy="458564"/>
          </a:xfrm>
        </p:grpSpPr>
        <p:sp>
          <p:nvSpPr>
            <p:cNvPr id="9" name="AutoShape 77"/>
            <p:cNvSpPr>
              <a:spLocks noChangeArrowheads="1"/>
            </p:cNvSpPr>
            <p:nvPr/>
          </p:nvSpPr>
          <p:spPr bwMode="auto">
            <a:xfrm>
              <a:off x="-504874" y="2628330"/>
              <a:ext cx="2291314" cy="45856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82A5D0"/>
                </a:gs>
                <a:gs pos="100000">
                  <a:srgbClr val="5887C0"/>
                </a:gs>
              </a:gsLst>
              <a:lin ang="16200000" scaled="1"/>
              <a:tileRect/>
            </a:gradFill>
            <a:ln w="19050" cap="flat" cmpd="sng" algn="ctr">
              <a:noFill/>
              <a:prstDash val="solid"/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>
              <a:bevelT/>
            </a:sp3d>
          </p:spPr>
          <p:txBody>
            <a:bodyPr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kern="0" dirty="0">
                <a:solidFill>
                  <a:sysClr val="window" lastClr="FFFFFF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10" name="AutoShape 78"/>
            <p:cNvSpPr>
              <a:spLocks noChangeArrowheads="1"/>
            </p:cNvSpPr>
            <p:nvPr/>
          </p:nvSpPr>
          <p:spPr bwMode="auto">
            <a:xfrm>
              <a:off x="-490586" y="2633698"/>
              <a:ext cx="2277026" cy="34725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>
                    <a:alpha val="7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b="1" ker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-419673" y="2656686"/>
              <a:ext cx="2015172" cy="43020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fontAlgn="auto" latinLnBrk="0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2200" kern="0" spc="-15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개인정보 처리 </a:t>
              </a:r>
              <a:r>
                <a:rPr lang="ko-KR" altLang="en-US" sz="2200" kern="0" spc="-150" dirty="0" err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위탁시</a:t>
              </a:r>
              <a:r>
                <a:rPr lang="ko-KR" altLang="en-US" sz="2200" kern="0" spc="-15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공개 및 관리감독  등</a:t>
              </a:r>
              <a:endParaRPr lang="ko-KR" altLang="en-US" sz="2200" kern="0" spc="-15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12" name="직사각형 11"/>
          <p:cNvSpPr/>
          <p:nvPr/>
        </p:nvSpPr>
        <p:spPr>
          <a:xfrm>
            <a:off x="750066" y="1857364"/>
            <a:ext cx="799839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850" indent="-4508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dirty="0" smtClean="0">
                <a:latin typeface="+mn-ea"/>
              </a:rPr>
              <a:t>  ▶  위탁 사실 공개</a:t>
            </a:r>
            <a:endParaRPr lang="en-US" altLang="ko-KR" dirty="0" smtClean="0">
              <a:latin typeface="+mn-ea"/>
            </a:endParaRP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인터넷 홈페이지 </a:t>
            </a:r>
            <a:endParaRPr lang="en-US" altLang="ko-KR" dirty="0" smtClean="0">
              <a:latin typeface="+mn-ea"/>
            </a:endParaRP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사업장 등 보기 쉬운 장소에 게시</a:t>
            </a:r>
            <a:endParaRPr lang="en-US" altLang="ko-KR" dirty="0" smtClean="0">
              <a:latin typeface="+mn-ea"/>
            </a:endParaRP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altLang="ko-KR" kern="0" spc="-100" dirty="0" smtClean="0">
              <a:latin typeface="+mn-ea"/>
            </a:endParaRPr>
          </a:p>
          <a:p>
            <a:pPr marL="450850" indent="-4508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dirty="0" smtClean="0">
                <a:latin typeface="+mn-ea"/>
              </a:rPr>
              <a:t>  ▶ 위탁에 대한 관리 감독</a:t>
            </a:r>
            <a:endParaRPr lang="en-US" altLang="ko-KR" dirty="0" smtClean="0">
              <a:latin typeface="+mn-ea"/>
            </a:endParaRP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개인정보 분실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도난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유출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변조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훼손 되지 않도록 수탁자 감독 </a:t>
            </a:r>
            <a:endParaRPr lang="en-US" altLang="ko-KR" dirty="0" smtClean="0">
              <a:latin typeface="+mn-ea"/>
            </a:endParaRP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altLang="ko-KR" dirty="0" smtClean="0">
              <a:latin typeface="+mn-ea"/>
            </a:endParaRPr>
          </a:p>
          <a:p>
            <a:pPr marL="450850" indent="-4508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dirty="0" smtClean="0">
                <a:latin typeface="+mn-ea"/>
              </a:rPr>
              <a:t>  ▶손해배상 책임</a:t>
            </a:r>
            <a:endParaRPr lang="en-US" altLang="ko-KR" dirty="0" smtClean="0">
              <a:latin typeface="+mn-ea"/>
            </a:endParaRP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수탁자가 개인정보보호 법을 위반하여 손해배상 책임이 있는 경우 </a:t>
            </a:r>
            <a:r>
              <a:rPr lang="en-US" altLang="ko-KR" dirty="0" smtClean="0">
                <a:latin typeface="+mn-ea"/>
              </a:rPr>
              <a:t/>
            </a:r>
            <a:br>
              <a:rPr lang="en-US" altLang="ko-KR" dirty="0" smtClean="0">
                <a:latin typeface="+mn-ea"/>
              </a:rPr>
            </a:br>
            <a:r>
              <a:rPr lang="ko-KR" altLang="en-US" dirty="0" smtClean="0">
                <a:latin typeface="+mn-ea"/>
              </a:rPr>
              <a:t>개인정보처리자</a:t>
            </a:r>
            <a:r>
              <a:rPr lang="en-US" altLang="ko-KR" dirty="0" smtClean="0">
                <a:latin typeface="+mn-ea"/>
              </a:rPr>
              <a:t>(</a:t>
            </a:r>
            <a:r>
              <a:rPr lang="ko-KR" altLang="en-US" dirty="0" smtClean="0">
                <a:latin typeface="+mn-ea"/>
              </a:rPr>
              <a:t>위탁자</a:t>
            </a:r>
            <a:r>
              <a:rPr lang="en-US" altLang="ko-KR" dirty="0" smtClean="0">
                <a:latin typeface="+mn-ea"/>
              </a:rPr>
              <a:t>)</a:t>
            </a:r>
            <a:r>
              <a:rPr lang="ko-KR" altLang="en-US" dirty="0" smtClean="0">
                <a:latin typeface="+mn-ea"/>
              </a:rPr>
              <a:t>의 소속직원으로 간주</a:t>
            </a:r>
            <a:endParaRPr lang="en-US" altLang="ko-KR" kern="0" spc="-150" dirty="0">
              <a:latin typeface="+mn-ea"/>
            </a:endParaRPr>
          </a:p>
        </p:txBody>
      </p:sp>
      <p:sp>
        <p:nvSpPr>
          <p:cNvPr id="13" name="슬라이드 번호 개체 틀 1"/>
          <p:cNvSpPr txBox="1">
            <a:spLocks/>
          </p:cNvSpPr>
          <p:nvPr/>
        </p:nvSpPr>
        <p:spPr>
          <a:xfrm>
            <a:off x="3500430" y="6411631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40</a:t>
            </a:fld>
            <a:endParaRPr lang="ko-KR" altLang="en-US" sz="16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08493" y="6281960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kumimoji="1" lang="en-US" altLang="ko-KR" sz="3600" dirty="0" smtClean="0"/>
              <a:t>4. </a:t>
            </a:r>
            <a:r>
              <a:rPr kumimoji="1" lang="ko-KR" altLang="en-US" sz="3600" dirty="0" smtClean="0"/>
              <a:t>개인정보의 안전한 관리</a:t>
            </a:r>
            <a:r>
              <a:rPr kumimoji="1" lang="en-US" altLang="ko-KR" sz="3600" dirty="0" smtClean="0"/>
              <a:t>(1)</a:t>
            </a:r>
            <a:endParaRPr kumimoji="1" lang="ko-KR" altLang="en-US" sz="3600" dirty="0"/>
          </a:p>
        </p:txBody>
      </p:sp>
      <p:grpSp>
        <p:nvGrpSpPr>
          <p:cNvPr id="2" name="그룹 40"/>
          <p:cNvGrpSpPr>
            <a:grpSpLocks/>
          </p:cNvGrpSpPr>
          <p:nvPr/>
        </p:nvGrpSpPr>
        <p:grpSpPr bwMode="auto">
          <a:xfrm>
            <a:off x="539750" y="1340768"/>
            <a:ext cx="8308975" cy="4477755"/>
            <a:chOff x="4383144" y="5072072"/>
            <a:chExt cx="4332260" cy="1133468"/>
          </a:xfrm>
        </p:grpSpPr>
        <p:sp>
          <p:nvSpPr>
            <p:cNvPr id="26" name="모서리가 둥근 직사각형 25"/>
            <p:cNvSpPr/>
            <p:nvPr/>
          </p:nvSpPr>
          <p:spPr bwMode="auto">
            <a:xfrm>
              <a:off x="4383144" y="5072072"/>
              <a:ext cx="4332260" cy="1133468"/>
            </a:xfrm>
            <a:prstGeom prst="roundRect">
              <a:avLst>
                <a:gd name="adj" fmla="val 6410"/>
              </a:avLst>
            </a:prstGeom>
            <a:gradFill flip="none" rotWithShape="1">
              <a:gsLst>
                <a:gs pos="2000">
                  <a:schemeClr val="bg1">
                    <a:lumMod val="75000"/>
                    <a:alpha val="45000"/>
                  </a:schemeClr>
                </a:gs>
                <a:gs pos="1000">
                  <a:schemeClr val="bg1"/>
                </a:gs>
              </a:gsLst>
              <a:lin ang="0" scaled="1"/>
              <a:tileRect/>
            </a:gradFill>
            <a:ln w="19050">
              <a:solidFill>
                <a:schemeClr val="bg1">
                  <a:lumMod val="65000"/>
                </a:schemeClr>
              </a:solidFill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00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30" name="AutoShape 78"/>
            <p:cNvSpPr>
              <a:spLocks noChangeArrowheads="1"/>
            </p:cNvSpPr>
            <p:nvPr/>
          </p:nvSpPr>
          <p:spPr bwMode="auto">
            <a:xfrm>
              <a:off x="4410844" y="5084978"/>
              <a:ext cx="4281266" cy="1067603"/>
            </a:xfrm>
            <a:prstGeom prst="roundRect">
              <a:avLst>
                <a:gd name="adj" fmla="val 5130"/>
              </a:avLst>
            </a:prstGeom>
            <a:gradFill rotWithShape="1">
              <a:gsLst>
                <a:gs pos="0">
                  <a:srgbClr val="FFFFFF">
                    <a:alpha val="8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 sz="2000" b="1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5" name="슬라이드 번호 개체 틀 1"/>
          <p:cNvSpPr txBox="1">
            <a:spLocks/>
          </p:cNvSpPr>
          <p:nvPr/>
        </p:nvSpPr>
        <p:spPr>
          <a:xfrm>
            <a:off x="3500430" y="6411631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41</a:t>
            </a:fld>
            <a:endParaRPr lang="ko-KR" altLang="en-US" sz="16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08493" y="6281960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ctangle 5"/>
          <p:cNvSpPr txBox="1">
            <a:spLocks noChangeArrowheads="1"/>
          </p:cNvSpPr>
          <p:nvPr/>
        </p:nvSpPr>
        <p:spPr bwMode="auto">
          <a:xfrm>
            <a:off x="611560" y="1700808"/>
            <a:ext cx="8206509" cy="49244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0850" indent="-450850" algn="just">
              <a:lnSpc>
                <a:spcPct val="130000"/>
              </a:lnSpc>
              <a:defRPr/>
            </a:pPr>
            <a:r>
              <a:rPr lang="ko-KR" altLang="en-US" sz="2000" dirty="0" smtClean="0">
                <a:latin typeface="+mn-ea"/>
              </a:rPr>
              <a:t> ▶ </a:t>
            </a:r>
            <a:r>
              <a:rPr lang="ko-KR" altLang="en-US" sz="2000" dirty="0" smtClean="0"/>
              <a:t>안전성 확보에 필요한 관리적</a:t>
            </a:r>
            <a:r>
              <a:rPr lang="en-US" altLang="ko-KR" sz="2000" dirty="0" smtClean="0"/>
              <a:t>·</a:t>
            </a:r>
            <a:r>
              <a:rPr lang="ko-KR" altLang="en-US" sz="2000" dirty="0" smtClean="0"/>
              <a:t>기술적</a:t>
            </a:r>
            <a:r>
              <a:rPr lang="en-US" altLang="ko-KR" sz="2000" dirty="0" smtClean="0"/>
              <a:t>·</a:t>
            </a:r>
            <a:r>
              <a:rPr lang="ko-KR" altLang="en-US" sz="2000" dirty="0" smtClean="0"/>
              <a:t>물리적 조치</a:t>
            </a: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6447394"/>
              </p:ext>
            </p:extLst>
          </p:nvPr>
        </p:nvGraphicFramePr>
        <p:xfrm>
          <a:off x="755576" y="2339712"/>
          <a:ext cx="7848872" cy="326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4576"/>
                <a:gridCol w="6014296"/>
              </a:tblGrid>
              <a:tr h="3762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조치사항</a:t>
                      </a:r>
                      <a:endParaRPr lang="ko-KR" alt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안전성 확보조치 내용</a:t>
                      </a:r>
                      <a:endParaRPr lang="ko-KR" alt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48780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800" b="0" dirty="0" smtClean="0">
                          <a:latin typeface="+mn-ea"/>
                          <a:ea typeface="+mn-ea"/>
                        </a:rPr>
                        <a:t>관리적 조치</a:t>
                      </a:r>
                      <a:endParaRPr lang="ko-KR" altLang="en-US" sz="1800" b="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ko-KR" altLang="en-US" sz="1800" b="0" dirty="0" smtClean="0">
                          <a:latin typeface="+mn-ea"/>
                          <a:ea typeface="+mn-ea"/>
                        </a:rPr>
                        <a:t> 내부관리계획 수립 및 시행 </a:t>
                      </a:r>
                      <a:endParaRPr lang="en-US" altLang="ko-KR" sz="1800" b="0" dirty="0" smtClean="0">
                        <a:latin typeface="+mn-ea"/>
                        <a:ea typeface="+mn-ea"/>
                      </a:endParaRPr>
                    </a:p>
                  </a:txBody>
                  <a:tcPr/>
                </a:tc>
              </a:tr>
              <a:tr h="1656184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800" b="0" dirty="0" smtClean="0">
                          <a:latin typeface="+mn-ea"/>
                          <a:ea typeface="+mn-ea"/>
                        </a:rPr>
                        <a:t>기술적 조치</a:t>
                      </a:r>
                      <a:endParaRPr lang="ko-KR" altLang="en-US" sz="1800" b="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ko-KR" altLang="en-US" sz="1800" b="0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 접근 권한의 관리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ko-KR" altLang="en-US" sz="1800" b="0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 비밀번호 관리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ko-KR" altLang="en-US" sz="1800" b="0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 접근통제 시스템 설치 및 운영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ko-KR" altLang="en-US" sz="1800" b="0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 개인정보 암호화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ko-KR" altLang="en-US" sz="1800" b="0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 접속기록의 보관 및 위</a:t>
                      </a:r>
                      <a:r>
                        <a:rPr kumimoji="0" lang="en-US" altLang="ko-KR" sz="1800" b="0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․</a:t>
                      </a:r>
                      <a:r>
                        <a:rPr kumimoji="0" lang="ko-KR" altLang="en-US" sz="1800" b="0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변조 방지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ko-KR" altLang="en-US" sz="1800" b="0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 보안 프로그램의 설치 및 운영</a:t>
                      </a:r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800" b="0" dirty="0" smtClean="0">
                          <a:latin typeface="+mn-ea"/>
                          <a:ea typeface="+mn-ea"/>
                        </a:rPr>
                        <a:t>물리적 조치</a:t>
                      </a:r>
                      <a:endParaRPr lang="ko-KR" altLang="en-US" sz="1800" b="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ko-KR" altLang="en-US" sz="1800" b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kumimoji="0" lang="ko-KR" altLang="en-US" sz="1800" b="0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개인정보의 안전한 보관을 위한 보관시설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ko-KR" altLang="en-US" sz="1800" b="0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1800" b="0" kern="1200" dirty="0" err="1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잠금장치</a:t>
                      </a:r>
                      <a:r>
                        <a:rPr kumimoji="0" lang="ko-KR" altLang="en-US" sz="1800" b="0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 설치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826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kumimoji="1" lang="en-US" altLang="ko-KR" sz="3600" dirty="0" smtClean="0">
                <a:latin typeface="+mj-ea"/>
              </a:rPr>
              <a:t>4. </a:t>
            </a:r>
            <a:r>
              <a:rPr kumimoji="1" lang="ko-KR" altLang="en-US" sz="3600" dirty="0" smtClean="0">
                <a:latin typeface="+mj-ea"/>
              </a:rPr>
              <a:t>개인정보의 안전한 관리</a:t>
            </a:r>
            <a:r>
              <a:rPr kumimoji="1" lang="en-US" altLang="ko-KR" sz="3600" dirty="0" smtClean="0">
                <a:latin typeface="+mj-ea"/>
              </a:rPr>
              <a:t>(2)</a:t>
            </a:r>
            <a:endParaRPr kumimoji="1" lang="ko-KR" altLang="en-US" sz="3600" dirty="0">
              <a:latin typeface="+mj-ea"/>
            </a:endParaRPr>
          </a:p>
        </p:txBody>
      </p:sp>
      <p:grpSp>
        <p:nvGrpSpPr>
          <p:cNvPr id="2" name="그룹 40"/>
          <p:cNvGrpSpPr>
            <a:grpSpLocks/>
          </p:cNvGrpSpPr>
          <p:nvPr/>
        </p:nvGrpSpPr>
        <p:grpSpPr bwMode="auto">
          <a:xfrm>
            <a:off x="539750" y="1255501"/>
            <a:ext cx="8308975" cy="4693779"/>
            <a:chOff x="4383144" y="5072072"/>
            <a:chExt cx="4332260" cy="1133468"/>
          </a:xfrm>
        </p:grpSpPr>
        <p:sp>
          <p:nvSpPr>
            <p:cNvPr id="26" name="모서리가 둥근 직사각형 25"/>
            <p:cNvSpPr/>
            <p:nvPr/>
          </p:nvSpPr>
          <p:spPr bwMode="auto">
            <a:xfrm>
              <a:off x="4383144" y="5072072"/>
              <a:ext cx="4332260" cy="1133468"/>
            </a:xfrm>
            <a:prstGeom prst="roundRect">
              <a:avLst>
                <a:gd name="adj" fmla="val 6410"/>
              </a:avLst>
            </a:prstGeom>
            <a:gradFill flip="none" rotWithShape="1">
              <a:gsLst>
                <a:gs pos="2000">
                  <a:schemeClr val="bg1">
                    <a:lumMod val="75000"/>
                    <a:alpha val="45000"/>
                  </a:schemeClr>
                </a:gs>
                <a:gs pos="1000">
                  <a:schemeClr val="bg1"/>
                </a:gs>
              </a:gsLst>
              <a:lin ang="0" scaled="1"/>
              <a:tileRect/>
            </a:gradFill>
            <a:ln w="19050">
              <a:solidFill>
                <a:schemeClr val="bg1">
                  <a:lumMod val="65000"/>
                </a:schemeClr>
              </a:solidFill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00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30" name="AutoShape 78"/>
            <p:cNvSpPr>
              <a:spLocks noChangeArrowheads="1"/>
            </p:cNvSpPr>
            <p:nvPr/>
          </p:nvSpPr>
          <p:spPr bwMode="auto">
            <a:xfrm>
              <a:off x="4410844" y="5084978"/>
              <a:ext cx="4281266" cy="1067603"/>
            </a:xfrm>
            <a:prstGeom prst="roundRect">
              <a:avLst>
                <a:gd name="adj" fmla="val 5130"/>
              </a:avLst>
            </a:prstGeom>
            <a:gradFill rotWithShape="1">
              <a:gsLst>
                <a:gs pos="0">
                  <a:srgbClr val="FFFFFF">
                    <a:alpha val="8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 sz="2000" b="1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5" name="슬라이드 번호 개체 틀 1"/>
          <p:cNvSpPr txBox="1">
            <a:spLocks/>
          </p:cNvSpPr>
          <p:nvPr/>
        </p:nvSpPr>
        <p:spPr>
          <a:xfrm>
            <a:off x="3500430" y="6411631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42</a:t>
            </a:fld>
            <a:endParaRPr lang="ko-KR" altLang="en-US" sz="16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08493" y="6281960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ctangle 5"/>
          <p:cNvSpPr txBox="1">
            <a:spLocks noChangeArrowheads="1"/>
          </p:cNvSpPr>
          <p:nvPr/>
        </p:nvSpPr>
        <p:spPr bwMode="auto">
          <a:xfrm>
            <a:off x="611560" y="1412776"/>
            <a:ext cx="8206509" cy="621400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0850" indent="-450850" algn="just">
              <a:lnSpc>
                <a:spcPct val="130000"/>
              </a:lnSpc>
              <a:defRPr/>
            </a:pPr>
            <a:r>
              <a:rPr lang="ko-KR" altLang="en-US" sz="2000" dirty="0" smtClean="0">
                <a:latin typeface="+mn-ea"/>
              </a:rPr>
              <a:t> </a:t>
            </a:r>
            <a:r>
              <a:rPr lang="ko-KR" altLang="en-US" dirty="0" smtClean="0">
                <a:latin typeface="+mn-ea"/>
              </a:rPr>
              <a:t>▶ 내부관리 계획 수립 및 시행</a:t>
            </a:r>
            <a:endParaRPr lang="en-US" altLang="ko-KR" dirty="0" smtClean="0">
              <a:latin typeface="+mn-ea"/>
            </a:endParaRP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/>
              <a:t>개인정보 보호책임자의 지정에 관한 사항</a:t>
            </a:r>
            <a:endParaRPr lang="en-US" altLang="ko-KR" dirty="0" smtClean="0"/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/>
              <a:t>개인정보 보호책임자 및 개인정보취급자의 역할 및 책임에 관한 사항</a:t>
            </a:r>
            <a:endParaRPr lang="en-US" altLang="ko-KR" dirty="0" smtClean="0"/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/>
              <a:t>개인정보의 안전성 확보에 관한 사항</a:t>
            </a:r>
            <a:endParaRPr lang="en-US" altLang="ko-KR" dirty="0" smtClean="0"/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/>
              <a:t>개인정보취급자에 대한 교육에 관한 사항</a:t>
            </a:r>
            <a:endParaRPr lang="en-US" altLang="ko-KR" dirty="0" smtClean="0"/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/>
              <a:t>그 밖에 개인정보 보호를 위하여 필요한 사항 </a:t>
            </a:r>
          </a:p>
          <a:p>
            <a:pPr marL="742950" lvl="1" indent="-285750" algn="just">
              <a:lnSpc>
                <a:spcPct val="130000"/>
              </a:lnSpc>
              <a:defRPr/>
            </a:pPr>
            <a:r>
              <a:rPr lang="en-US" altLang="ko-KR" dirty="0" smtClean="0">
                <a:solidFill>
                  <a:srgbClr val="0000FF"/>
                </a:solidFill>
              </a:rPr>
              <a:t>※ </a:t>
            </a:r>
            <a:r>
              <a:rPr lang="ko-KR" altLang="en-US" dirty="0" smtClean="0">
                <a:solidFill>
                  <a:srgbClr val="0000FF"/>
                </a:solidFill>
              </a:rPr>
              <a:t>예외</a:t>
            </a:r>
            <a:r>
              <a:rPr lang="en-US" altLang="ko-KR" dirty="0" smtClean="0">
                <a:solidFill>
                  <a:srgbClr val="0000FF"/>
                </a:solidFill>
              </a:rPr>
              <a:t>) </a:t>
            </a:r>
            <a:r>
              <a:rPr lang="ko-KR" altLang="en-US" dirty="0" err="1" smtClean="0">
                <a:solidFill>
                  <a:srgbClr val="0000FF"/>
                </a:solidFill>
              </a:rPr>
              <a:t>상시근로자</a:t>
            </a:r>
            <a:r>
              <a:rPr lang="ko-KR" altLang="en-US" dirty="0" smtClean="0">
                <a:solidFill>
                  <a:srgbClr val="0000FF"/>
                </a:solidFill>
              </a:rPr>
              <a:t> 수가 </a:t>
            </a:r>
            <a:r>
              <a:rPr lang="en-US" altLang="ko-KR" dirty="0" smtClean="0">
                <a:solidFill>
                  <a:srgbClr val="0000FF"/>
                </a:solidFill>
              </a:rPr>
              <a:t>5</a:t>
            </a:r>
            <a:r>
              <a:rPr lang="ko-KR" altLang="en-US" dirty="0" smtClean="0">
                <a:solidFill>
                  <a:srgbClr val="0000FF"/>
                </a:solidFill>
              </a:rPr>
              <a:t>명 미만인 소규모 사회복지시설의 경우에는 </a:t>
            </a:r>
            <a:endParaRPr lang="en-US" altLang="ko-KR" dirty="0" smtClean="0">
              <a:solidFill>
                <a:srgbClr val="0000FF"/>
              </a:solidFill>
            </a:endParaRPr>
          </a:p>
          <a:p>
            <a:pPr marL="742950" lvl="1" indent="-285750" algn="just">
              <a:lnSpc>
                <a:spcPct val="130000"/>
              </a:lnSpc>
              <a:defRPr/>
            </a:pPr>
            <a:r>
              <a:rPr lang="en-US" altLang="ko-KR" dirty="0" smtClean="0">
                <a:solidFill>
                  <a:srgbClr val="0000FF"/>
                </a:solidFill>
              </a:rPr>
              <a:t>   </a:t>
            </a:r>
            <a:r>
              <a:rPr lang="ko-KR" altLang="en-US" dirty="0" smtClean="0">
                <a:solidFill>
                  <a:srgbClr val="0000FF"/>
                </a:solidFill>
              </a:rPr>
              <a:t>내부관리 계획을 수립하지 아니할 수 있음</a:t>
            </a:r>
            <a:endParaRPr lang="en-US" altLang="ko-KR" dirty="0" smtClean="0">
              <a:solidFill>
                <a:srgbClr val="0000FF"/>
              </a:solidFill>
            </a:endParaRPr>
          </a:p>
          <a:p>
            <a:pPr marL="742950" lvl="1" indent="-285750" algn="just">
              <a:buFont typeface="Arial" pitchFamily="34" charset="0"/>
              <a:buChar char="•"/>
              <a:defRPr/>
            </a:pPr>
            <a:endParaRPr lang="en-US" altLang="ko-KR" sz="2000" dirty="0" smtClean="0">
              <a:latin typeface="+mn-ea"/>
            </a:endParaRPr>
          </a:p>
          <a:p>
            <a:pPr marL="450850" indent="-450850" algn="just">
              <a:lnSpc>
                <a:spcPct val="130000"/>
              </a:lnSpc>
              <a:defRPr/>
            </a:pPr>
            <a:r>
              <a:rPr lang="ko-KR" altLang="en-US" dirty="0" smtClean="0">
                <a:latin typeface="+mn-ea"/>
              </a:rPr>
              <a:t> ▶ 접근 권한 관리</a:t>
            </a:r>
            <a:endParaRPr lang="en-US" altLang="ko-KR" dirty="0" smtClean="0">
              <a:latin typeface="+mn-ea"/>
            </a:endParaRP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/>
              <a:t>업무별 사용자 그룹별 접근권한 설정</a:t>
            </a:r>
            <a:endParaRPr lang="en-US" altLang="ko-KR" dirty="0" smtClean="0"/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/>
              <a:t>접근권한 부여</a:t>
            </a:r>
            <a:r>
              <a:rPr lang="en-US" altLang="ko-KR" dirty="0" smtClean="0"/>
              <a:t>, </a:t>
            </a:r>
            <a:r>
              <a:rPr lang="ko-KR" altLang="en-US" dirty="0" smtClean="0"/>
              <a:t>변경</a:t>
            </a:r>
            <a:r>
              <a:rPr lang="en-US" altLang="ko-KR" dirty="0" smtClean="0"/>
              <a:t>, </a:t>
            </a:r>
            <a:r>
              <a:rPr lang="ko-KR" altLang="en-US" dirty="0" smtClean="0"/>
              <a:t>말소 내역 기록</a:t>
            </a:r>
            <a:endParaRPr lang="en-US" altLang="ko-KR" dirty="0" smtClean="0"/>
          </a:p>
          <a:p>
            <a:pPr marL="742950" lvl="1" indent="-285750" algn="just">
              <a:lnSpc>
                <a:spcPct val="130000"/>
              </a:lnSpc>
              <a:defRPr/>
            </a:pPr>
            <a:endParaRPr lang="en-US" altLang="ko-KR" sz="2000" dirty="0" smtClean="0">
              <a:solidFill>
                <a:srgbClr val="0000FF"/>
              </a:solidFill>
              <a:latin typeface="+mn-ea"/>
            </a:endParaRPr>
          </a:p>
          <a:p>
            <a:pPr marL="450850" indent="-450850" algn="just">
              <a:lnSpc>
                <a:spcPct val="130000"/>
              </a:lnSpc>
              <a:defRPr/>
            </a:pPr>
            <a:r>
              <a:rPr lang="ko-KR" altLang="en-US" sz="2000" dirty="0" smtClean="0">
                <a:latin typeface="+mn-ea"/>
              </a:rPr>
              <a:t> </a:t>
            </a:r>
            <a:endParaRPr lang="en-US" altLang="ko-KR" sz="2000" dirty="0" smtClean="0">
              <a:solidFill>
                <a:srgbClr val="0000FF"/>
              </a:solidFill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defRPr/>
            </a:pPr>
            <a:endParaRPr lang="ko-KR" altLang="en-US" sz="2000" dirty="0" smtClean="0">
              <a:solidFill>
                <a:srgbClr val="0000FF"/>
              </a:solidFill>
              <a:latin typeface="+mn-ea"/>
            </a:endParaRP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000" b="1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5826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0"/>
          <p:cNvGrpSpPr>
            <a:grpSpLocks/>
          </p:cNvGrpSpPr>
          <p:nvPr/>
        </p:nvGrpSpPr>
        <p:grpSpPr bwMode="auto">
          <a:xfrm>
            <a:off x="899592" y="908720"/>
            <a:ext cx="7376944" cy="5832648"/>
            <a:chOff x="4383144" y="5072072"/>
            <a:chExt cx="4332260" cy="1155300"/>
          </a:xfrm>
        </p:grpSpPr>
        <p:sp>
          <p:nvSpPr>
            <p:cNvPr id="8" name="AutoShape 78"/>
            <p:cNvSpPr>
              <a:spLocks noChangeArrowheads="1"/>
            </p:cNvSpPr>
            <p:nvPr/>
          </p:nvSpPr>
          <p:spPr bwMode="auto">
            <a:xfrm>
              <a:off x="4410844" y="5084978"/>
              <a:ext cx="4281266" cy="1142394"/>
            </a:xfrm>
            <a:prstGeom prst="roundRect">
              <a:avLst>
                <a:gd name="adj" fmla="val 5130"/>
              </a:avLst>
            </a:prstGeom>
            <a:gradFill rotWithShape="1">
              <a:gsLst>
                <a:gs pos="0">
                  <a:srgbClr val="FFFFFF">
                    <a:alpha val="8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 sz="2000" b="1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9" name="모서리가 둥근 직사각형 8"/>
            <p:cNvSpPr/>
            <p:nvPr/>
          </p:nvSpPr>
          <p:spPr bwMode="auto">
            <a:xfrm>
              <a:off x="4383144" y="5072072"/>
              <a:ext cx="4332260" cy="1133468"/>
            </a:xfrm>
            <a:prstGeom prst="roundRect">
              <a:avLst>
                <a:gd name="adj" fmla="val 6410"/>
              </a:avLst>
            </a:prstGeom>
            <a:gradFill flip="none" rotWithShape="1">
              <a:gsLst>
                <a:gs pos="2000">
                  <a:schemeClr val="bg1">
                    <a:lumMod val="75000"/>
                    <a:alpha val="45000"/>
                  </a:schemeClr>
                </a:gs>
                <a:gs pos="1000">
                  <a:schemeClr val="bg1"/>
                </a:gs>
              </a:gsLst>
              <a:lin ang="0" scaled="1"/>
              <a:tileRect/>
            </a:gradFill>
            <a:ln w="19050">
              <a:solidFill>
                <a:schemeClr val="bg1">
                  <a:lumMod val="65000"/>
                </a:schemeClr>
              </a:solidFill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000"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5" name="직사각형 4"/>
          <p:cNvSpPr/>
          <p:nvPr/>
        </p:nvSpPr>
        <p:spPr>
          <a:xfrm>
            <a:off x="1065400" y="980728"/>
            <a:ext cx="7056784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000">
              <a:spcBef>
                <a:spcPts val="0"/>
              </a:spcBef>
            </a:pPr>
            <a:r>
              <a:rPr lang="ko-KR" altLang="en-US" b="1" dirty="0">
                <a:latin typeface="+mn-ea"/>
              </a:rPr>
              <a:t>제</a:t>
            </a:r>
            <a:r>
              <a:rPr lang="en-US" altLang="ko-KR" b="1" dirty="0">
                <a:latin typeface="+mn-ea"/>
              </a:rPr>
              <a:t>1</a:t>
            </a:r>
            <a:r>
              <a:rPr lang="ko-KR" altLang="en-US" b="1" dirty="0">
                <a:latin typeface="+mn-ea"/>
              </a:rPr>
              <a:t>장 총칙</a:t>
            </a:r>
          </a:p>
          <a:p>
            <a:pPr marL="720000">
              <a:spcBef>
                <a:spcPts val="0"/>
              </a:spcBef>
            </a:pPr>
            <a:r>
              <a:rPr lang="ko-KR" altLang="en-US" sz="1600" b="1" dirty="0" smtClean="0">
                <a:latin typeface="+mn-ea"/>
              </a:rPr>
              <a:t>     제</a:t>
            </a:r>
            <a:r>
              <a:rPr lang="en-US" altLang="ko-KR" sz="1600" b="1" dirty="0">
                <a:latin typeface="+mn-ea"/>
              </a:rPr>
              <a:t>1</a:t>
            </a:r>
            <a:r>
              <a:rPr lang="ko-KR" altLang="en-US" sz="1600" b="1" dirty="0">
                <a:latin typeface="+mn-ea"/>
              </a:rPr>
              <a:t>조</a:t>
            </a:r>
            <a:r>
              <a:rPr lang="en-US" altLang="ko-KR" sz="1600" b="1" dirty="0">
                <a:latin typeface="+mn-ea"/>
              </a:rPr>
              <a:t>(</a:t>
            </a:r>
            <a:r>
              <a:rPr lang="ko-KR" altLang="en-US" sz="1600" b="1" dirty="0">
                <a:latin typeface="+mn-ea"/>
              </a:rPr>
              <a:t>목적</a:t>
            </a:r>
            <a:r>
              <a:rPr lang="en-US" altLang="ko-KR" sz="1600" b="1" dirty="0">
                <a:latin typeface="+mn-ea"/>
              </a:rPr>
              <a:t>)</a:t>
            </a:r>
            <a:endParaRPr lang="ko-KR" altLang="en-US" sz="1600" b="1" dirty="0">
              <a:latin typeface="+mn-ea"/>
            </a:endParaRPr>
          </a:p>
          <a:p>
            <a:pPr marL="720000">
              <a:spcBef>
                <a:spcPts val="0"/>
              </a:spcBef>
            </a:pPr>
            <a:r>
              <a:rPr lang="ko-KR" altLang="en-US" sz="1600" b="1" dirty="0" smtClean="0">
                <a:latin typeface="+mn-ea"/>
              </a:rPr>
              <a:t>     제</a:t>
            </a:r>
            <a:r>
              <a:rPr lang="en-US" altLang="ko-KR" sz="1600" b="1" dirty="0">
                <a:latin typeface="+mn-ea"/>
              </a:rPr>
              <a:t>2</a:t>
            </a:r>
            <a:r>
              <a:rPr lang="ko-KR" altLang="en-US" sz="1600" b="1" dirty="0">
                <a:latin typeface="+mn-ea"/>
              </a:rPr>
              <a:t>조</a:t>
            </a:r>
            <a:r>
              <a:rPr lang="en-US" altLang="ko-KR" sz="1600" b="1" dirty="0">
                <a:latin typeface="+mn-ea"/>
              </a:rPr>
              <a:t>(</a:t>
            </a:r>
            <a:r>
              <a:rPr lang="ko-KR" altLang="en-US" sz="1600" b="1" dirty="0">
                <a:latin typeface="+mn-ea"/>
              </a:rPr>
              <a:t>적용범위</a:t>
            </a:r>
            <a:r>
              <a:rPr lang="en-US" altLang="ko-KR" sz="1600" b="1" dirty="0">
                <a:latin typeface="+mn-ea"/>
              </a:rPr>
              <a:t>)</a:t>
            </a:r>
            <a:endParaRPr lang="ko-KR" altLang="en-US" sz="1600" b="1" dirty="0">
              <a:latin typeface="+mn-ea"/>
            </a:endParaRPr>
          </a:p>
          <a:p>
            <a:pPr marL="720000">
              <a:spcBef>
                <a:spcPts val="0"/>
              </a:spcBef>
            </a:pPr>
            <a:r>
              <a:rPr lang="ko-KR" altLang="en-US" sz="1600" b="1" dirty="0" smtClean="0">
                <a:latin typeface="+mn-ea"/>
              </a:rPr>
              <a:t>     제</a:t>
            </a:r>
            <a:r>
              <a:rPr lang="en-US" altLang="ko-KR" sz="1600" b="1" dirty="0">
                <a:latin typeface="+mn-ea"/>
              </a:rPr>
              <a:t>3</a:t>
            </a:r>
            <a:r>
              <a:rPr lang="ko-KR" altLang="en-US" sz="1600" b="1" dirty="0">
                <a:latin typeface="+mn-ea"/>
              </a:rPr>
              <a:t>조</a:t>
            </a:r>
            <a:r>
              <a:rPr lang="en-US" altLang="ko-KR" sz="1600" b="1" dirty="0">
                <a:latin typeface="+mn-ea"/>
              </a:rPr>
              <a:t>(</a:t>
            </a:r>
            <a:r>
              <a:rPr lang="ko-KR" altLang="en-US" sz="1600" b="1" dirty="0">
                <a:latin typeface="+mn-ea"/>
              </a:rPr>
              <a:t>용어 정의</a:t>
            </a:r>
            <a:r>
              <a:rPr lang="en-US" altLang="ko-KR" sz="1600" b="1" dirty="0">
                <a:latin typeface="+mn-ea"/>
              </a:rPr>
              <a:t>)</a:t>
            </a:r>
            <a:endParaRPr lang="ko-KR" altLang="en-US" sz="1600" b="1" dirty="0">
              <a:latin typeface="+mn-ea"/>
            </a:endParaRPr>
          </a:p>
          <a:p>
            <a:pPr marL="720000">
              <a:spcBef>
                <a:spcPts val="600"/>
              </a:spcBef>
            </a:pPr>
            <a:r>
              <a:rPr lang="ko-KR" altLang="en-US" b="1" dirty="0">
                <a:latin typeface="+mn-ea"/>
              </a:rPr>
              <a:t>제</a:t>
            </a:r>
            <a:r>
              <a:rPr lang="en-US" altLang="ko-KR" b="1" dirty="0">
                <a:latin typeface="+mn-ea"/>
              </a:rPr>
              <a:t>2</a:t>
            </a:r>
            <a:r>
              <a:rPr lang="ko-KR" altLang="en-US" b="1" dirty="0">
                <a:latin typeface="+mn-ea"/>
              </a:rPr>
              <a:t>장 내부관리계획의 수립 및 시행</a:t>
            </a:r>
          </a:p>
          <a:p>
            <a:pPr marL="720000">
              <a:spcBef>
                <a:spcPts val="0"/>
              </a:spcBef>
            </a:pPr>
            <a:r>
              <a:rPr lang="ko-KR" altLang="en-US" sz="1600" b="1" dirty="0" smtClean="0">
                <a:latin typeface="+mn-ea"/>
              </a:rPr>
              <a:t>     제</a:t>
            </a:r>
            <a:r>
              <a:rPr lang="en-US" altLang="ko-KR" sz="1600" b="1" dirty="0">
                <a:latin typeface="+mn-ea"/>
              </a:rPr>
              <a:t>4</a:t>
            </a:r>
            <a:r>
              <a:rPr lang="ko-KR" altLang="en-US" sz="1600" b="1" dirty="0">
                <a:latin typeface="+mn-ea"/>
              </a:rPr>
              <a:t>조</a:t>
            </a:r>
            <a:r>
              <a:rPr lang="en-US" altLang="ko-KR" sz="1600" b="1" dirty="0">
                <a:latin typeface="+mn-ea"/>
              </a:rPr>
              <a:t>(</a:t>
            </a:r>
            <a:r>
              <a:rPr lang="ko-KR" altLang="en-US" sz="1600" b="1" dirty="0">
                <a:latin typeface="+mn-ea"/>
              </a:rPr>
              <a:t>내부관리계획의 수립 및 승인</a:t>
            </a:r>
            <a:r>
              <a:rPr lang="en-US" altLang="ko-KR" sz="1600" b="1" dirty="0">
                <a:latin typeface="+mn-ea"/>
              </a:rPr>
              <a:t>)</a:t>
            </a:r>
            <a:endParaRPr lang="ko-KR" altLang="en-US" sz="1600" b="1" dirty="0">
              <a:latin typeface="+mn-ea"/>
            </a:endParaRPr>
          </a:p>
          <a:p>
            <a:pPr marL="720000">
              <a:spcBef>
                <a:spcPts val="0"/>
              </a:spcBef>
            </a:pPr>
            <a:r>
              <a:rPr lang="ko-KR" altLang="en-US" sz="1600" b="1" dirty="0" smtClean="0">
                <a:latin typeface="+mn-ea"/>
              </a:rPr>
              <a:t>     제</a:t>
            </a:r>
            <a:r>
              <a:rPr lang="en-US" altLang="ko-KR" sz="1600" b="1" dirty="0">
                <a:latin typeface="+mn-ea"/>
              </a:rPr>
              <a:t>5</a:t>
            </a:r>
            <a:r>
              <a:rPr lang="ko-KR" altLang="en-US" sz="1600" b="1" dirty="0">
                <a:latin typeface="+mn-ea"/>
              </a:rPr>
              <a:t>조</a:t>
            </a:r>
            <a:r>
              <a:rPr lang="en-US" altLang="ko-KR" sz="1600" b="1" dirty="0">
                <a:latin typeface="+mn-ea"/>
              </a:rPr>
              <a:t>(</a:t>
            </a:r>
            <a:r>
              <a:rPr lang="ko-KR" altLang="en-US" sz="1600" b="1" dirty="0">
                <a:latin typeface="+mn-ea"/>
              </a:rPr>
              <a:t>내부관리계획의 공표</a:t>
            </a:r>
            <a:r>
              <a:rPr lang="en-US" altLang="ko-KR" sz="1600" b="1" dirty="0">
                <a:latin typeface="+mn-ea"/>
              </a:rPr>
              <a:t>)</a:t>
            </a:r>
            <a:endParaRPr lang="ko-KR" altLang="en-US" sz="1600" b="1" dirty="0">
              <a:latin typeface="+mn-ea"/>
            </a:endParaRPr>
          </a:p>
          <a:p>
            <a:pPr marL="720000">
              <a:spcBef>
                <a:spcPts val="600"/>
              </a:spcBef>
            </a:pPr>
            <a:r>
              <a:rPr lang="ko-KR" altLang="en-US" b="1" dirty="0">
                <a:latin typeface="+mn-ea"/>
              </a:rPr>
              <a:t>제</a:t>
            </a:r>
            <a:r>
              <a:rPr lang="en-US" altLang="ko-KR" b="1" dirty="0">
                <a:latin typeface="+mn-ea"/>
              </a:rPr>
              <a:t>3</a:t>
            </a:r>
            <a:r>
              <a:rPr lang="ko-KR" altLang="en-US" b="1" dirty="0">
                <a:latin typeface="+mn-ea"/>
              </a:rPr>
              <a:t>장 개인정보보호책임자의 의무와 책임</a:t>
            </a:r>
          </a:p>
          <a:p>
            <a:pPr marL="720000">
              <a:spcBef>
                <a:spcPts val="0"/>
              </a:spcBef>
            </a:pPr>
            <a:r>
              <a:rPr lang="ko-KR" altLang="en-US" sz="1600" b="1" dirty="0" smtClean="0">
                <a:latin typeface="+mn-ea"/>
              </a:rPr>
              <a:t>     제</a:t>
            </a:r>
            <a:r>
              <a:rPr lang="en-US" altLang="ko-KR" sz="1600" b="1" dirty="0">
                <a:latin typeface="+mn-ea"/>
              </a:rPr>
              <a:t>6</a:t>
            </a:r>
            <a:r>
              <a:rPr lang="ko-KR" altLang="en-US" sz="1600" b="1" dirty="0">
                <a:latin typeface="+mn-ea"/>
              </a:rPr>
              <a:t>조</a:t>
            </a:r>
            <a:r>
              <a:rPr lang="en-US" altLang="ko-KR" sz="1600" b="1" dirty="0">
                <a:latin typeface="+mn-ea"/>
              </a:rPr>
              <a:t>(</a:t>
            </a:r>
            <a:r>
              <a:rPr lang="ko-KR" altLang="en-US" sz="1600" b="1" dirty="0">
                <a:latin typeface="+mn-ea"/>
              </a:rPr>
              <a:t>개인정보보호책임자의 지정</a:t>
            </a:r>
            <a:r>
              <a:rPr lang="en-US" altLang="ko-KR" sz="1600" b="1" dirty="0">
                <a:latin typeface="+mn-ea"/>
              </a:rPr>
              <a:t>)</a:t>
            </a:r>
            <a:endParaRPr lang="ko-KR" altLang="en-US" sz="1600" b="1" dirty="0">
              <a:latin typeface="+mn-ea"/>
            </a:endParaRPr>
          </a:p>
          <a:p>
            <a:pPr marL="720000">
              <a:spcBef>
                <a:spcPts val="0"/>
              </a:spcBef>
            </a:pPr>
            <a:r>
              <a:rPr lang="ko-KR" altLang="en-US" sz="1600" b="1" dirty="0" smtClean="0">
                <a:latin typeface="+mn-ea"/>
              </a:rPr>
              <a:t>     제</a:t>
            </a:r>
            <a:r>
              <a:rPr lang="en-US" altLang="ko-KR" sz="1600" b="1" dirty="0">
                <a:latin typeface="+mn-ea"/>
              </a:rPr>
              <a:t>7</a:t>
            </a:r>
            <a:r>
              <a:rPr lang="ko-KR" altLang="en-US" sz="1600" b="1" dirty="0">
                <a:latin typeface="+mn-ea"/>
              </a:rPr>
              <a:t>조</a:t>
            </a:r>
            <a:r>
              <a:rPr lang="en-US" altLang="ko-KR" sz="1600" b="1" dirty="0">
                <a:latin typeface="+mn-ea"/>
              </a:rPr>
              <a:t>(</a:t>
            </a:r>
            <a:r>
              <a:rPr lang="ko-KR" altLang="en-US" sz="1600" b="1" dirty="0">
                <a:latin typeface="+mn-ea"/>
              </a:rPr>
              <a:t>개인정보보호책임자의 의무와 책임</a:t>
            </a:r>
            <a:r>
              <a:rPr lang="en-US" altLang="ko-KR" sz="1600" b="1" dirty="0">
                <a:latin typeface="+mn-ea"/>
              </a:rPr>
              <a:t>)</a:t>
            </a:r>
            <a:endParaRPr lang="ko-KR" altLang="en-US" sz="1600" b="1" dirty="0">
              <a:latin typeface="+mn-ea"/>
            </a:endParaRPr>
          </a:p>
          <a:p>
            <a:pPr marL="720000">
              <a:spcBef>
                <a:spcPts val="0"/>
              </a:spcBef>
            </a:pPr>
            <a:r>
              <a:rPr lang="ko-KR" altLang="en-US" sz="1600" b="1" dirty="0" smtClean="0">
                <a:latin typeface="+mn-ea"/>
              </a:rPr>
              <a:t>     제</a:t>
            </a:r>
            <a:r>
              <a:rPr lang="en-US" altLang="ko-KR" sz="1600" b="1" dirty="0">
                <a:latin typeface="+mn-ea"/>
              </a:rPr>
              <a:t>8</a:t>
            </a:r>
            <a:r>
              <a:rPr lang="ko-KR" altLang="en-US" sz="1600" b="1" dirty="0">
                <a:latin typeface="+mn-ea"/>
              </a:rPr>
              <a:t>조</a:t>
            </a:r>
            <a:r>
              <a:rPr lang="en-US" altLang="ko-KR" sz="1600" b="1" dirty="0">
                <a:latin typeface="+mn-ea"/>
              </a:rPr>
              <a:t>(</a:t>
            </a:r>
            <a:r>
              <a:rPr lang="ko-KR" altLang="en-US" sz="1600" b="1" dirty="0">
                <a:latin typeface="+mn-ea"/>
              </a:rPr>
              <a:t>개인정보취급자의 범위 및 의무와 책임</a:t>
            </a:r>
            <a:r>
              <a:rPr lang="en-US" altLang="ko-KR" sz="1600" b="1" dirty="0">
                <a:latin typeface="+mn-ea"/>
              </a:rPr>
              <a:t>)</a:t>
            </a:r>
            <a:endParaRPr lang="ko-KR" altLang="en-US" sz="1600" b="1" dirty="0">
              <a:latin typeface="+mn-ea"/>
            </a:endParaRPr>
          </a:p>
          <a:p>
            <a:pPr marL="720000">
              <a:spcBef>
                <a:spcPts val="600"/>
              </a:spcBef>
            </a:pPr>
            <a:r>
              <a:rPr lang="ko-KR" altLang="en-US" b="1" dirty="0">
                <a:latin typeface="+mn-ea"/>
              </a:rPr>
              <a:t>제</a:t>
            </a:r>
            <a:r>
              <a:rPr lang="en-US" altLang="ko-KR" b="1" dirty="0">
                <a:latin typeface="+mn-ea"/>
              </a:rPr>
              <a:t>4</a:t>
            </a:r>
            <a:r>
              <a:rPr lang="ko-KR" altLang="en-US" b="1" dirty="0">
                <a:latin typeface="+mn-ea"/>
              </a:rPr>
              <a:t>장 개인정보의 처리단계별 기술적</a:t>
            </a:r>
            <a:r>
              <a:rPr lang="en-US" altLang="ko-KR" b="1" dirty="0">
                <a:latin typeface="+mn-ea"/>
              </a:rPr>
              <a:t>·</a:t>
            </a:r>
            <a:r>
              <a:rPr lang="ko-KR" altLang="en-US" b="1" dirty="0">
                <a:latin typeface="+mn-ea"/>
              </a:rPr>
              <a:t>관리적 안전조치</a:t>
            </a:r>
          </a:p>
          <a:p>
            <a:pPr marL="720000">
              <a:spcBef>
                <a:spcPts val="0"/>
              </a:spcBef>
            </a:pPr>
            <a:r>
              <a:rPr lang="ko-KR" altLang="en-US" sz="1600" b="1" dirty="0" smtClean="0">
                <a:latin typeface="+mn-ea"/>
              </a:rPr>
              <a:t>     제</a:t>
            </a:r>
            <a:r>
              <a:rPr lang="en-US" altLang="ko-KR" sz="1600" b="1" dirty="0">
                <a:latin typeface="+mn-ea"/>
              </a:rPr>
              <a:t>9</a:t>
            </a:r>
            <a:r>
              <a:rPr lang="ko-KR" altLang="en-US" sz="1600" b="1" dirty="0">
                <a:latin typeface="+mn-ea"/>
              </a:rPr>
              <a:t>조</a:t>
            </a:r>
            <a:r>
              <a:rPr lang="en-US" altLang="ko-KR" sz="1600" b="1" dirty="0">
                <a:latin typeface="+mn-ea"/>
              </a:rPr>
              <a:t>(</a:t>
            </a:r>
            <a:r>
              <a:rPr lang="ko-KR" altLang="en-US" sz="1600" b="1" dirty="0">
                <a:latin typeface="+mn-ea"/>
              </a:rPr>
              <a:t>개인정보취급자 접근 권한 관리 및 인증</a:t>
            </a:r>
            <a:r>
              <a:rPr lang="en-US" altLang="ko-KR" sz="1600" b="1" dirty="0">
                <a:latin typeface="+mn-ea"/>
              </a:rPr>
              <a:t>)</a:t>
            </a:r>
            <a:endParaRPr lang="ko-KR" altLang="en-US" sz="1600" b="1" dirty="0">
              <a:latin typeface="+mn-ea"/>
            </a:endParaRPr>
          </a:p>
          <a:p>
            <a:pPr marL="720000">
              <a:spcBef>
                <a:spcPts val="0"/>
              </a:spcBef>
            </a:pPr>
            <a:r>
              <a:rPr lang="ko-KR" altLang="en-US" sz="1600" b="1" dirty="0" smtClean="0">
                <a:latin typeface="+mn-ea"/>
              </a:rPr>
              <a:t>     제</a:t>
            </a:r>
            <a:r>
              <a:rPr lang="en-US" altLang="ko-KR" sz="1600" b="1" dirty="0">
                <a:latin typeface="+mn-ea"/>
              </a:rPr>
              <a:t>10</a:t>
            </a:r>
            <a:r>
              <a:rPr lang="ko-KR" altLang="en-US" sz="1600" b="1" dirty="0">
                <a:latin typeface="+mn-ea"/>
              </a:rPr>
              <a:t>조</a:t>
            </a:r>
            <a:r>
              <a:rPr lang="en-US" altLang="ko-KR" sz="1600" b="1" dirty="0">
                <a:latin typeface="+mn-ea"/>
              </a:rPr>
              <a:t>(</a:t>
            </a:r>
            <a:r>
              <a:rPr lang="ko-KR" altLang="en-US" sz="1600" b="1" dirty="0">
                <a:latin typeface="+mn-ea"/>
              </a:rPr>
              <a:t>접근통제</a:t>
            </a:r>
            <a:r>
              <a:rPr lang="en-US" altLang="ko-KR" sz="1600" b="1" dirty="0">
                <a:latin typeface="+mn-ea"/>
              </a:rPr>
              <a:t>)</a:t>
            </a:r>
            <a:endParaRPr lang="ko-KR" altLang="en-US" sz="1600" b="1" dirty="0">
              <a:latin typeface="+mn-ea"/>
            </a:endParaRPr>
          </a:p>
          <a:p>
            <a:pPr marL="720000">
              <a:spcBef>
                <a:spcPts val="0"/>
              </a:spcBef>
            </a:pPr>
            <a:r>
              <a:rPr lang="ko-KR" altLang="en-US" sz="1600" b="1" dirty="0" smtClean="0">
                <a:latin typeface="+mn-ea"/>
              </a:rPr>
              <a:t>     제</a:t>
            </a:r>
            <a:r>
              <a:rPr lang="en-US" altLang="ko-KR" sz="1600" b="1" dirty="0">
                <a:latin typeface="+mn-ea"/>
              </a:rPr>
              <a:t>11</a:t>
            </a:r>
            <a:r>
              <a:rPr lang="ko-KR" altLang="en-US" sz="1600" b="1" dirty="0">
                <a:latin typeface="+mn-ea"/>
              </a:rPr>
              <a:t>조</a:t>
            </a:r>
            <a:r>
              <a:rPr lang="en-US" altLang="ko-KR" sz="1600" b="1" dirty="0">
                <a:latin typeface="+mn-ea"/>
              </a:rPr>
              <a:t>(</a:t>
            </a:r>
            <a:r>
              <a:rPr lang="ko-KR" altLang="en-US" sz="1600" b="1" dirty="0">
                <a:latin typeface="+mn-ea"/>
              </a:rPr>
              <a:t>개인정보의 암호화</a:t>
            </a:r>
            <a:r>
              <a:rPr lang="en-US" altLang="ko-KR" sz="1600" b="1" dirty="0">
                <a:latin typeface="+mn-ea"/>
              </a:rPr>
              <a:t>)</a:t>
            </a:r>
            <a:endParaRPr lang="ko-KR" altLang="en-US" sz="1600" b="1" dirty="0">
              <a:latin typeface="+mn-ea"/>
            </a:endParaRPr>
          </a:p>
          <a:p>
            <a:pPr marL="720000">
              <a:spcBef>
                <a:spcPts val="0"/>
              </a:spcBef>
            </a:pPr>
            <a:r>
              <a:rPr lang="ko-KR" altLang="en-US" sz="1600" b="1" dirty="0" smtClean="0">
                <a:latin typeface="+mn-ea"/>
              </a:rPr>
              <a:t>     제</a:t>
            </a:r>
            <a:r>
              <a:rPr lang="en-US" altLang="ko-KR" sz="1600" b="1" dirty="0">
                <a:latin typeface="+mn-ea"/>
              </a:rPr>
              <a:t>12</a:t>
            </a:r>
            <a:r>
              <a:rPr lang="ko-KR" altLang="en-US" sz="1600" b="1" dirty="0">
                <a:latin typeface="+mn-ea"/>
              </a:rPr>
              <a:t>조</a:t>
            </a:r>
            <a:r>
              <a:rPr lang="en-US" altLang="ko-KR" sz="1600" b="1" dirty="0">
                <a:latin typeface="+mn-ea"/>
              </a:rPr>
              <a:t>(</a:t>
            </a:r>
            <a:r>
              <a:rPr lang="ko-KR" altLang="en-US" sz="1600" b="1" dirty="0">
                <a:latin typeface="+mn-ea"/>
              </a:rPr>
              <a:t>접근기록의 </a:t>
            </a:r>
            <a:r>
              <a:rPr lang="ko-KR" altLang="en-US" sz="1600" b="1" dirty="0" err="1">
                <a:latin typeface="+mn-ea"/>
              </a:rPr>
              <a:t>위변조</a:t>
            </a:r>
            <a:r>
              <a:rPr lang="ko-KR" altLang="en-US" sz="1600" b="1" dirty="0">
                <a:latin typeface="+mn-ea"/>
              </a:rPr>
              <a:t> 방지</a:t>
            </a:r>
            <a:r>
              <a:rPr lang="en-US" altLang="ko-KR" sz="1600" b="1" dirty="0">
                <a:latin typeface="+mn-ea"/>
              </a:rPr>
              <a:t>)</a:t>
            </a:r>
            <a:endParaRPr lang="ko-KR" altLang="en-US" sz="1600" b="1" dirty="0">
              <a:latin typeface="+mn-ea"/>
            </a:endParaRPr>
          </a:p>
          <a:p>
            <a:pPr marL="720000">
              <a:spcBef>
                <a:spcPts val="0"/>
              </a:spcBef>
            </a:pPr>
            <a:r>
              <a:rPr lang="ko-KR" altLang="en-US" sz="1600" b="1" dirty="0" smtClean="0">
                <a:latin typeface="+mn-ea"/>
              </a:rPr>
              <a:t>     제</a:t>
            </a:r>
            <a:r>
              <a:rPr lang="en-US" altLang="ko-KR" sz="1600" b="1" dirty="0">
                <a:latin typeface="+mn-ea"/>
              </a:rPr>
              <a:t>13</a:t>
            </a:r>
            <a:r>
              <a:rPr lang="ko-KR" altLang="en-US" sz="1600" b="1" dirty="0">
                <a:latin typeface="+mn-ea"/>
              </a:rPr>
              <a:t>조</a:t>
            </a:r>
            <a:r>
              <a:rPr lang="en-US" altLang="ko-KR" sz="1600" b="1" dirty="0">
                <a:latin typeface="+mn-ea"/>
              </a:rPr>
              <a:t>(</a:t>
            </a:r>
            <a:r>
              <a:rPr lang="ko-KR" altLang="en-US" sz="1600" b="1" dirty="0">
                <a:latin typeface="+mn-ea"/>
              </a:rPr>
              <a:t>보안프로그램의 설치 및 운영</a:t>
            </a:r>
            <a:r>
              <a:rPr lang="en-US" altLang="ko-KR" sz="1600" b="1" dirty="0">
                <a:latin typeface="+mn-ea"/>
              </a:rPr>
              <a:t>)</a:t>
            </a:r>
            <a:endParaRPr lang="ko-KR" altLang="en-US" sz="1600" b="1" dirty="0">
              <a:latin typeface="+mn-ea"/>
            </a:endParaRPr>
          </a:p>
          <a:p>
            <a:pPr marL="720000">
              <a:spcBef>
                <a:spcPts val="0"/>
              </a:spcBef>
            </a:pPr>
            <a:r>
              <a:rPr lang="ko-KR" altLang="en-US" sz="1600" b="1" dirty="0" smtClean="0">
                <a:latin typeface="+mn-ea"/>
              </a:rPr>
              <a:t>     제</a:t>
            </a:r>
            <a:r>
              <a:rPr lang="en-US" altLang="ko-KR" sz="1600" b="1" dirty="0">
                <a:latin typeface="+mn-ea"/>
              </a:rPr>
              <a:t>14</a:t>
            </a:r>
            <a:r>
              <a:rPr lang="ko-KR" altLang="en-US" sz="1600" b="1" dirty="0">
                <a:latin typeface="+mn-ea"/>
              </a:rPr>
              <a:t>조</a:t>
            </a:r>
            <a:r>
              <a:rPr lang="en-US" altLang="ko-KR" sz="1600" b="1" dirty="0">
                <a:latin typeface="+mn-ea"/>
              </a:rPr>
              <a:t>(</a:t>
            </a:r>
            <a:r>
              <a:rPr lang="ko-KR" altLang="en-US" sz="1600" b="1" dirty="0">
                <a:latin typeface="+mn-ea"/>
              </a:rPr>
              <a:t>물리적 접근제한</a:t>
            </a:r>
            <a:r>
              <a:rPr lang="en-US" altLang="ko-KR" sz="1600" b="1" dirty="0">
                <a:latin typeface="+mn-ea"/>
              </a:rPr>
              <a:t>)</a:t>
            </a:r>
            <a:endParaRPr lang="ko-KR" altLang="en-US" sz="1600" b="1" dirty="0">
              <a:latin typeface="+mn-ea"/>
            </a:endParaRPr>
          </a:p>
          <a:p>
            <a:pPr marL="720000">
              <a:spcBef>
                <a:spcPts val="600"/>
              </a:spcBef>
            </a:pPr>
            <a:r>
              <a:rPr lang="ko-KR" altLang="en-US" b="1" dirty="0">
                <a:latin typeface="+mn-ea"/>
              </a:rPr>
              <a:t>제</a:t>
            </a:r>
            <a:r>
              <a:rPr lang="en-US" altLang="ko-KR" b="1" dirty="0">
                <a:latin typeface="+mn-ea"/>
              </a:rPr>
              <a:t>5</a:t>
            </a:r>
            <a:r>
              <a:rPr lang="ko-KR" altLang="en-US" b="1" dirty="0">
                <a:latin typeface="+mn-ea"/>
              </a:rPr>
              <a:t>장 개인정보보호 교육</a:t>
            </a:r>
          </a:p>
          <a:p>
            <a:pPr marL="720000">
              <a:spcBef>
                <a:spcPts val="600"/>
              </a:spcBef>
            </a:pPr>
            <a:r>
              <a:rPr lang="ko-KR" altLang="en-US" b="1" dirty="0">
                <a:latin typeface="+mn-ea"/>
              </a:rPr>
              <a:t>제</a:t>
            </a:r>
            <a:r>
              <a:rPr lang="en-US" altLang="ko-KR" b="1" dirty="0">
                <a:latin typeface="+mn-ea"/>
              </a:rPr>
              <a:t>6</a:t>
            </a:r>
            <a:r>
              <a:rPr lang="ko-KR" altLang="en-US" b="1" dirty="0">
                <a:latin typeface="+mn-ea"/>
              </a:rPr>
              <a:t>장 개인정보 침해대응 및 피해구제</a:t>
            </a:r>
          </a:p>
        </p:txBody>
      </p:sp>
      <p:sp>
        <p:nvSpPr>
          <p:cNvPr id="6" name="직사각형 8"/>
          <p:cNvSpPr>
            <a:spLocks noChangeArrowheads="1"/>
          </p:cNvSpPr>
          <p:nvPr/>
        </p:nvSpPr>
        <p:spPr bwMode="auto">
          <a:xfrm>
            <a:off x="539700" y="375047"/>
            <a:ext cx="76327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altLang="ko-KR" sz="2400" b="1" dirty="0">
                <a:solidFill>
                  <a:srgbClr val="003366"/>
                </a:solidFill>
                <a:latin typeface="+mn-ea"/>
              </a:rPr>
              <a:t>&lt;</a:t>
            </a:r>
            <a:r>
              <a:rPr lang="ko-KR" altLang="en-US" sz="2400" b="1" dirty="0">
                <a:solidFill>
                  <a:srgbClr val="003366"/>
                </a:solidFill>
                <a:latin typeface="+mn-ea"/>
              </a:rPr>
              <a:t>참고</a:t>
            </a:r>
            <a:r>
              <a:rPr lang="en-US" altLang="ko-KR" sz="2400" b="1" dirty="0">
                <a:solidFill>
                  <a:srgbClr val="003366"/>
                </a:solidFill>
                <a:latin typeface="+mn-ea"/>
              </a:rPr>
              <a:t>&gt; </a:t>
            </a:r>
            <a:r>
              <a:rPr lang="ko-KR" altLang="en-US" sz="2400" b="1" dirty="0" smtClean="0">
                <a:solidFill>
                  <a:srgbClr val="003366"/>
                </a:solidFill>
                <a:latin typeface="+mn-ea"/>
              </a:rPr>
              <a:t>개인정보보호 내부관리계획 가이드</a:t>
            </a:r>
            <a:endParaRPr lang="ko-KR" altLang="en-US" sz="2200" b="1" spc="-100" dirty="0">
              <a:solidFill>
                <a:srgbClr val="003366"/>
              </a:solidFill>
              <a:latin typeface="+mn-ea"/>
            </a:endParaRPr>
          </a:p>
        </p:txBody>
      </p:sp>
      <p:sp>
        <p:nvSpPr>
          <p:cNvPr id="11" name="슬라이드 번호 개체 틀 1"/>
          <p:cNvSpPr txBox="1">
            <a:spLocks/>
          </p:cNvSpPr>
          <p:nvPr/>
        </p:nvSpPr>
        <p:spPr>
          <a:xfrm>
            <a:off x="3500430" y="6411631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43</a:t>
            </a:fld>
            <a:endParaRPr lang="ko-KR" altLang="en-US" sz="16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08493" y="6281960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483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kumimoji="1" lang="en-US" altLang="ko-KR" sz="3600" dirty="0" smtClean="0">
                <a:latin typeface="+mj-ea"/>
              </a:rPr>
              <a:t>4. </a:t>
            </a:r>
            <a:r>
              <a:rPr kumimoji="1" lang="ko-KR" altLang="en-US" sz="3600" dirty="0" smtClean="0">
                <a:latin typeface="+mj-ea"/>
              </a:rPr>
              <a:t>개인정보의 안전한 관리</a:t>
            </a:r>
            <a:r>
              <a:rPr kumimoji="1" lang="en-US" altLang="ko-KR" sz="3600" dirty="0" smtClean="0">
                <a:latin typeface="+mj-ea"/>
              </a:rPr>
              <a:t>(3)</a:t>
            </a:r>
            <a:endParaRPr kumimoji="1" lang="ko-KR" altLang="en-US" sz="3600" dirty="0">
              <a:latin typeface="+mj-ea"/>
            </a:endParaRPr>
          </a:p>
        </p:txBody>
      </p:sp>
      <p:grpSp>
        <p:nvGrpSpPr>
          <p:cNvPr id="2" name="그룹 40"/>
          <p:cNvGrpSpPr>
            <a:grpSpLocks/>
          </p:cNvGrpSpPr>
          <p:nvPr/>
        </p:nvGrpSpPr>
        <p:grpSpPr bwMode="auto">
          <a:xfrm>
            <a:off x="539750" y="1255501"/>
            <a:ext cx="8308975" cy="4693779"/>
            <a:chOff x="4383144" y="5072072"/>
            <a:chExt cx="4332260" cy="1133468"/>
          </a:xfrm>
        </p:grpSpPr>
        <p:sp>
          <p:nvSpPr>
            <p:cNvPr id="26" name="모서리가 둥근 직사각형 25"/>
            <p:cNvSpPr/>
            <p:nvPr/>
          </p:nvSpPr>
          <p:spPr bwMode="auto">
            <a:xfrm>
              <a:off x="4383144" y="5072072"/>
              <a:ext cx="4332260" cy="1133468"/>
            </a:xfrm>
            <a:prstGeom prst="roundRect">
              <a:avLst>
                <a:gd name="adj" fmla="val 6410"/>
              </a:avLst>
            </a:prstGeom>
            <a:gradFill flip="none" rotWithShape="1">
              <a:gsLst>
                <a:gs pos="2000">
                  <a:schemeClr val="bg1">
                    <a:lumMod val="75000"/>
                    <a:alpha val="45000"/>
                  </a:schemeClr>
                </a:gs>
                <a:gs pos="1000">
                  <a:schemeClr val="bg1"/>
                </a:gs>
              </a:gsLst>
              <a:lin ang="0" scaled="1"/>
              <a:tileRect/>
            </a:gradFill>
            <a:ln w="19050">
              <a:solidFill>
                <a:schemeClr val="bg1">
                  <a:lumMod val="65000"/>
                </a:schemeClr>
              </a:solidFill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00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30" name="AutoShape 78"/>
            <p:cNvSpPr>
              <a:spLocks noChangeArrowheads="1"/>
            </p:cNvSpPr>
            <p:nvPr/>
          </p:nvSpPr>
          <p:spPr bwMode="auto">
            <a:xfrm>
              <a:off x="4410844" y="5084978"/>
              <a:ext cx="4281266" cy="1067603"/>
            </a:xfrm>
            <a:prstGeom prst="roundRect">
              <a:avLst>
                <a:gd name="adj" fmla="val 5130"/>
              </a:avLst>
            </a:prstGeom>
            <a:gradFill rotWithShape="1">
              <a:gsLst>
                <a:gs pos="0">
                  <a:srgbClr val="FFFFFF">
                    <a:alpha val="8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 sz="2000" b="1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5" name="슬라이드 번호 개체 틀 1"/>
          <p:cNvSpPr txBox="1">
            <a:spLocks/>
          </p:cNvSpPr>
          <p:nvPr/>
        </p:nvSpPr>
        <p:spPr>
          <a:xfrm>
            <a:off x="3500430" y="6411631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44</a:t>
            </a:fld>
            <a:endParaRPr lang="ko-KR" altLang="en-US" sz="16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08493" y="6281960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ctangle 5"/>
          <p:cNvSpPr txBox="1">
            <a:spLocks noChangeArrowheads="1"/>
          </p:cNvSpPr>
          <p:nvPr/>
        </p:nvSpPr>
        <p:spPr bwMode="auto">
          <a:xfrm>
            <a:off x="611560" y="1412776"/>
            <a:ext cx="8206509" cy="440120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0850" indent="-450850" algn="just">
              <a:lnSpc>
                <a:spcPct val="130000"/>
              </a:lnSpc>
              <a:defRPr/>
            </a:pPr>
            <a:r>
              <a:rPr lang="ko-KR" altLang="en-US" sz="2000" dirty="0" smtClean="0">
                <a:latin typeface="+mn-ea"/>
              </a:rPr>
              <a:t> ▶ 비밀번호 관리</a:t>
            </a:r>
            <a:endParaRPr lang="en-US" altLang="ko-KR" sz="2000" dirty="0" smtClean="0">
              <a:latin typeface="+mn-ea"/>
            </a:endParaRP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sz="2000" dirty="0" smtClean="0"/>
              <a:t>안전한 비밀번호 작성규칙 수립 및 적용</a:t>
            </a:r>
            <a:endParaRPr lang="en-US" altLang="ko-KR" sz="2000" dirty="0" smtClean="0"/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sz="2000" dirty="0" smtClean="0"/>
              <a:t>비밀번호 </a:t>
            </a:r>
            <a:r>
              <a:rPr lang="ko-KR" altLang="en-US" sz="2000" dirty="0" err="1" smtClean="0"/>
              <a:t>분실시</a:t>
            </a:r>
            <a:r>
              <a:rPr lang="en-US" altLang="ko-KR" sz="2000" dirty="0" smtClean="0"/>
              <a:t>, SMS </a:t>
            </a:r>
            <a:r>
              <a:rPr lang="ko-KR" altLang="en-US" sz="2000" dirty="0" smtClean="0"/>
              <a:t>등 본인확인 절차로 비밀번호 재설정</a:t>
            </a:r>
            <a:endParaRPr lang="en-US" altLang="ko-KR" sz="2000" dirty="0" smtClean="0"/>
          </a:p>
          <a:p>
            <a:pPr marL="742950" lvl="1" indent="-285750" algn="just">
              <a:buFont typeface="Arial" pitchFamily="34" charset="0"/>
              <a:buChar char="•"/>
              <a:defRPr/>
            </a:pPr>
            <a:endParaRPr lang="en-US" altLang="ko-KR" sz="2000" dirty="0" smtClean="0">
              <a:latin typeface="+mn-ea"/>
            </a:endParaRPr>
          </a:p>
          <a:p>
            <a:pPr marL="450850" indent="-450850" algn="just">
              <a:lnSpc>
                <a:spcPct val="130000"/>
              </a:lnSpc>
              <a:defRPr/>
            </a:pPr>
            <a:r>
              <a:rPr lang="ko-KR" altLang="en-US" sz="2000" dirty="0" smtClean="0">
                <a:latin typeface="+mn-ea"/>
              </a:rPr>
              <a:t>  ▶ 접근통제 시스템의 설치</a:t>
            </a:r>
            <a:r>
              <a:rPr lang="en-US" altLang="ko-KR" sz="2000" dirty="0" smtClean="0">
                <a:solidFill>
                  <a:srgbClr val="0000FF"/>
                </a:solidFill>
                <a:latin typeface="+mn-ea"/>
              </a:rPr>
              <a:t> ·</a:t>
            </a:r>
            <a:r>
              <a:rPr lang="ko-KR" altLang="en-US" sz="2000" dirty="0" smtClean="0">
                <a:latin typeface="+mn-ea"/>
              </a:rPr>
              <a:t> 운영 및 암호화</a:t>
            </a:r>
            <a:endParaRPr lang="en-US" altLang="ko-KR" sz="2000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sz="2000" dirty="0" smtClean="0"/>
              <a:t>침입차단시스템</a:t>
            </a:r>
            <a:r>
              <a:rPr lang="en-US" altLang="ko-KR" sz="2000" dirty="0" smtClean="0"/>
              <a:t>(Firewall) </a:t>
            </a:r>
            <a:r>
              <a:rPr lang="ko-KR" altLang="en-US" sz="2000" dirty="0" smtClean="0"/>
              <a:t>또는 침입방지시스템</a:t>
            </a:r>
            <a:r>
              <a:rPr lang="en-US" altLang="ko-KR" sz="2000" dirty="0" smtClean="0"/>
              <a:t>(IPS) </a:t>
            </a:r>
            <a:r>
              <a:rPr lang="ko-KR" altLang="en-US" sz="2000" dirty="0" smtClean="0"/>
              <a:t>등 설치  및 운영</a:t>
            </a: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sz="2000" dirty="0" smtClean="0"/>
              <a:t>외부에서 개인정보처리시스템에 접속하려는 경우</a:t>
            </a:r>
            <a:r>
              <a:rPr lang="en-US" altLang="ko-KR" sz="2000" dirty="0" smtClean="0"/>
              <a:t>,</a:t>
            </a:r>
            <a:r>
              <a:rPr lang="ko-KR" altLang="en-US" sz="2000" dirty="0" smtClean="0"/>
              <a:t> </a:t>
            </a:r>
            <a:r>
              <a:rPr lang="ko-KR" altLang="en-US" sz="2000" dirty="0" err="1" smtClean="0"/>
              <a:t>가상사설망</a:t>
            </a:r>
            <a:r>
              <a:rPr lang="en-US" altLang="ko-KR" sz="2000" dirty="0" smtClean="0"/>
              <a:t>(VPN ) </a:t>
            </a:r>
            <a:r>
              <a:rPr lang="ko-KR" altLang="en-US" sz="2000" dirty="0" smtClean="0"/>
              <a:t>또는 전용선 등 안전한 접속수단 적용</a:t>
            </a:r>
            <a:endParaRPr lang="en-US" altLang="ko-KR" sz="2000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sz="2000" dirty="0" smtClean="0">
                <a:latin typeface="+mn-ea"/>
              </a:rPr>
              <a:t>개인정보 암호화 계획 수립 및 적용</a:t>
            </a:r>
            <a:endParaRPr lang="en-US" altLang="ko-KR" sz="2000" dirty="0" smtClean="0"/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000" b="1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5826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kumimoji="1" lang="en-US" altLang="ko-KR" sz="3600" dirty="0" smtClean="0">
                <a:latin typeface="+mj-ea"/>
              </a:rPr>
              <a:t>4. </a:t>
            </a:r>
            <a:r>
              <a:rPr kumimoji="1" lang="ko-KR" altLang="en-US" sz="3600" dirty="0" smtClean="0">
                <a:latin typeface="+mj-ea"/>
              </a:rPr>
              <a:t>개인정보의 안전한 관리</a:t>
            </a:r>
            <a:r>
              <a:rPr kumimoji="1" lang="en-US" altLang="ko-KR" sz="3600" dirty="0" smtClean="0">
                <a:latin typeface="+mj-ea"/>
              </a:rPr>
              <a:t>(4)</a:t>
            </a:r>
            <a:endParaRPr kumimoji="1" lang="ko-KR" altLang="en-US" sz="3600" dirty="0">
              <a:latin typeface="+mj-ea"/>
            </a:endParaRPr>
          </a:p>
        </p:txBody>
      </p:sp>
      <p:grpSp>
        <p:nvGrpSpPr>
          <p:cNvPr id="2" name="그룹 40"/>
          <p:cNvGrpSpPr>
            <a:grpSpLocks/>
          </p:cNvGrpSpPr>
          <p:nvPr/>
        </p:nvGrpSpPr>
        <p:grpSpPr bwMode="auto">
          <a:xfrm>
            <a:off x="539750" y="1255501"/>
            <a:ext cx="8308975" cy="4693779"/>
            <a:chOff x="4383144" y="5072072"/>
            <a:chExt cx="4332260" cy="1133468"/>
          </a:xfrm>
        </p:grpSpPr>
        <p:sp>
          <p:nvSpPr>
            <p:cNvPr id="26" name="모서리가 둥근 직사각형 25"/>
            <p:cNvSpPr/>
            <p:nvPr/>
          </p:nvSpPr>
          <p:spPr bwMode="auto">
            <a:xfrm>
              <a:off x="4383144" y="5072072"/>
              <a:ext cx="4332260" cy="1133468"/>
            </a:xfrm>
            <a:prstGeom prst="roundRect">
              <a:avLst>
                <a:gd name="adj" fmla="val 6410"/>
              </a:avLst>
            </a:prstGeom>
            <a:gradFill flip="none" rotWithShape="1">
              <a:gsLst>
                <a:gs pos="2000">
                  <a:schemeClr val="bg1">
                    <a:lumMod val="75000"/>
                    <a:alpha val="45000"/>
                  </a:schemeClr>
                </a:gs>
                <a:gs pos="1000">
                  <a:schemeClr val="bg1"/>
                </a:gs>
              </a:gsLst>
              <a:lin ang="0" scaled="1"/>
              <a:tileRect/>
            </a:gradFill>
            <a:ln w="19050">
              <a:solidFill>
                <a:schemeClr val="bg1">
                  <a:lumMod val="65000"/>
                </a:schemeClr>
              </a:solidFill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00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30" name="AutoShape 78"/>
            <p:cNvSpPr>
              <a:spLocks noChangeArrowheads="1"/>
            </p:cNvSpPr>
            <p:nvPr/>
          </p:nvSpPr>
          <p:spPr bwMode="auto">
            <a:xfrm>
              <a:off x="4410844" y="5084978"/>
              <a:ext cx="4281266" cy="1067603"/>
            </a:xfrm>
            <a:prstGeom prst="roundRect">
              <a:avLst>
                <a:gd name="adj" fmla="val 5130"/>
              </a:avLst>
            </a:prstGeom>
            <a:gradFill rotWithShape="1">
              <a:gsLst>
                <a:gs pos="0">
                  <a:srgbClr val="FFFFFF">
                    <a:alpha val="8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 sz="2000" b="1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5" name="슬라이드 번호 개체 틀 1"/>
          <p:cNvSpPr txBox="1">
            <a:spLocks/>
          </p:cNvSpPr>
          <p:nvPr/>
        </p:nvSpPr>
        <p:spPr>
          <a:xfrm>
            <a:off x="3500430" y="6411631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45</a:t>
            </a:fld>
            <a:endParaRPr lang="ko-KR" altLang="en-US" sz="16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08493" y="6281960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ctangle 5"/>
          <p:cNvSpPr txBox="1">
            <a:spLocks noChangeArrowheads="1"/>
          </p:cNvSpPr>
          <p:nvPr/>
        </p:nvSpPr>
        <p:spPr bwMode="auto">
          <a:xfrm>
            <a:off x="611560" y="1412776"/>
            <a:ext cx="8206509" cy="470898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0850" indent="-450850" algn="just">
              <a:lnSpc>
                <a:spcPct val="130000"/>
              </a:lnSpc>
              <a:defRPr/>
            </a:pPr>
            <a:r>
              <a:rPr lang="ko-KR" altLang="en-US" sz="2000" dirty="0" smtClean="0">
                <a:latin typeface="+mn-ea"/>
              </a:rPr>
              <a:t> ▶ </a:t>
            </a:r>
            <a:r>
              <a:rPr lang="ko-KR" altLang="en-US" sz="2000" b="1" dirty="0" smtClean="0">
                <a:latin typeface="+mn-ea"/>
              </a:rPr>
              <a:t>접속기록의 보관 및 위</a:t>
            </a:r>
            <a:r>
              <a:rPr lang="en-US" altLang="ko-KR" sz="2000" b="1" dirty="0" smtClean="0">
                <a:solidFill>
                  <a:srgbClr val="0000FF"/>
                </a:solidFill>
                <a:latin typeface="+mn-ea"/>
              </a:rPr>
              <a:t> · </a:t>
            </a:r>
            <a:r>
              <a:rPr lang="ko-KR" altLang="en-US" sz="2000" b="1" dirty="0" smtClean="0">
                <a:latin typeface="+mn-ea"/>
              </a:rPr>
              <a:t>변조</a:t>
            </a:r>
            <a:endParaRPr lang="en-US" altLang="ko-KR" sz="2000" b="1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sz="2000" dirty="0" smtClean="0"/>
              <a:t>접속기록 최소 </a:t>
            </a:r>
            <a:r>
              <a:rPr lang="en-US" altLang="ko-KR" sz="2000" dirty="0" smtClean="0"/>
              <a:t>6</a:t>
            </a:r>
            <a:r>
              <a:rPr lang="ko-KR" altLang="en-US" sz="2000" dirty="0" smtClean="0"/>
              <a:t>개월 보관</a:t>
            </a:r>
            <a:r>
              <a:rPr lang="en-US" altLang="ko-KR" sz="2000" dirty="0" smtClean="0"/>
              <a:t>·</a:t>
            </a:r>
            <a:r>
              <a:rPr lang="ko-KR" altLang="en-US" sz="2000" dirty="0" smtClean="0"/>
              <a:t>관리</a:t>
            </a: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sz="2000" dirty="0" smtClean="0"/>
              <a:t>위</a:t>
            </a:r>
            <a:r>
              <a:rPr lang="en-US" altLang="ko-KR" sz="2000" dirty="0" smtClean="0"/>
              <a:t>·</a:t>
            </a:r>
            <a:r>
              <a:rPr lang="ko-KR" altLang="en-US" sz="2000" dirty="0" smtClean="0"/>
              <a:t>변조 및 도난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분실되지 않도록 안전하게 보관</a:t>
            </a:r>
            <a:endParaRPr lang="en-US" altLang="ko-KR" sz="2000" dirty="0" smtClean="0">
              <a:solidFill>
                <a:srgbClr val="0000FF"/>
              </a:solidFill>
            </a:endParaRPr>
          </a:p>
          <a:p>
            <a:pPr marL="742950" lvl="1" indent="-285750" algn="just">
              <a:buFont typeface="Arial" pitchFamily="34" charset="0"/>
              <a:buChar char="•"/>
              <a:defRPr/>
            </a:pPr>
            <a:endParaRPr lang="en-US" altLang="ko-KR" sz="2000" dirty="0" smtClean="0">
              <a:latin typeface="+mn-ea"/>
            </a:endParaRPr>
          </a:p>
          <a:p>
            <a:pPr marL="450850" indent="-450850" algn="just">
              <a:lnSpc>
                <a:spcPct val="130000"/>
              </a:lnSpc>
              <a:defRPr/>
            </a:pPr>
            <a:r>
              <a:rPr lang="ko-KR" altLang="en-US" sz="2000" dirty="0" smtClean="0">
                <a:latin typeface="+mn-ea"/>
              </a:rPr>
              <a:t> ▶ </a:t>
            </a:r>
            <a:r>
              <a:rPr lang="ko-KR" altLang="en-US" sz="2000" b="1" kern="0" dirty="0" smtClean="0">
                <a:latin typeface="+mn-ea"/>
              </a:rPr>
              <a:t>보안프로그램 설치 및 운영</a:t>
            </a:r>
            <a:endParaRPr lang="en-US" altLang="ko-KR" sz="2000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sz="2000" dirty="0" smtClean="0"/>
              <a:t>백신 소프트웨어 등의 보안 프로그램을 설치</a:t>
            </a:r>
            <a:r>
              <a:rPr lang="en-US" altLang="ko-KR" sz="2000" dirty="0" smtClean="0"/>
              <a:t>․</a:t>
            </a:r>
            <a:r>
              <a:rPr lang="ko-KR" altLang="en-US" sz="2000" dirty="0" smtClean="0"/>
              <a:t>운영</a:t>
            </a:r>
            <a:endParaRPr lang="en-US" altLang="ko-KR" sz="2000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sz="2000" dirty="0" smtClean="0"/>
              <a:t>자동 업데이트 기능을 사용하거나 일 </a:t>
            </a:r>
            <a:r>
              <a:rPr lang="en-US" altLang="ko-KR" sz="2000" dirty="0" smtClean="0"/>
              <a:t>1</a:t>
            </a:r>
            <a:r>
              <a:rPr lang="ko-KR" altLang="en-US" sz="2000" dirty="0" smtClean="0"/>
              <a:t>회 이상 업데이트 실시</a:t>
            </a:r>
            <a:endParaRPr lang="en-US" altLang="ko-KR" sz="2000" dirty="0" smtClean="0"/>
          </a:p>
          <a:p>
            <a:pPr marL="742950" lvl="1" indent="-285750" algn="just">
              <a:buFont typeface="Arial" pitchFamily="34" charset="0"/>
              <a:buChar char="•"/>
              <a:defRPr/>
            </a:pPr>
            <a:endParaRPr lang="en-US" altLang="ko-KR" sz="2000" dirty="0" smtClean="0"/>
          </a:p>
          <a:p>
            <a:pPr marL="450850" indent="-450850" algn="just">
              <a:lnSpc>
                <a:spcPct val="130000"/>
              </a:lnSpc>
              <a:defRPr/>
            </a:pPr>
            <a:r>
              <a:rPr lang="ko-KR" altLang="en-US" sz="2000" dirty="0" smtClean="0">
                <a:latin typeface="+mn-ea"/>
              </a:rPr>
              <a:t> ▶ </a:t>
            </a:r>
            <a:r>
              <a:rPr lang="ko-KR" altLang="en-US" sz="2000" b="1" dirty="0" smtClean="0">
                <a:latin typeface="+mn-ea"/>
              </a:rPr>
              <a:t>물리적 보안</a:t>
            </a:r>
            <a:endParaRPr lang="en-US" altLang="ko-KR" sz="2000" b="1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sz="2000" dirty="0" smtClean="0"/>
              <a:t>사무실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상담실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자료보관실 등 출입통제 계획 마련 및 시행</a:t>
            </a: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sz="2000" dirty="0" smtClean="0"/>
              <a:t>개인정보 포함 자료 </a:t>
            </a:r>
            <a:r>
              <a:rPr lang="ko-KR" altLang="en-US" sz="2000" dirty="0" err="1" smtClean="0"/>
              <a:t>잠금장치가</a:t>
            </a:r>
            <a:r>
              <a:rPr lang="ko-KR" altLang="en-US" sz="2000" dirty="0" smtClean="0"/>
              <a:t> 있는 안전한 장소 보관</a:t>
            </a: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000" b="1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5826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8" name="제목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76263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kumimoji="1" lang="ko-KR" altLang="en-US" sz="3600" dirty="0" smtClean="0"/>
              <a:t>개인정보 안전성 확보 처리기준</a:t>
            </a:r>
            <a:endParaRPr kumimoji="1" lang="ko-KR" altLang="en-US" sz="3600" dirty="0"/>
          </a:p>
        </p:txBody>
      </p:sp>
      <p:sp>
        <p:nvSpPr>
          <p:cNvPr id="12" name="슬라이드 번호 개체 틀 1"/>
          <p:cNvSpPr txBox="1">
            <a:spLocks/>
          </p:cNvSpPr>
          <p:nvPr/>
        </p:nvSpPr>
        <p:spPr>
          <a:xfrm>
            <a:off x="3356414" y="61602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46</a:t>
            </a:fld>
            <a:endParaRPr lang="ko-KR" altLang="en-US" sz="16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08493" y="6281960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461"/>
          <p:cNvSpPr>
            <a:spLocks noChangeArrowheads="1"/>
          </p:cNvSpPr>
          <p:nvPr/>
        </p:nvSpPr>
        <p:spPr bwMode="auto">
          <a:xfrm>
            <a:off x="107504" y="1124744"/>
            <a:ext cx="828092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kumimoji="0" lang="en-US" altLang="ko-KR" b="1" kern="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FAQ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홈페이지 비밀번호를 전화로 문의 시 본인 확인은 어느 수준까지 하나요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?</a:t>
            </a:r>
            <a:endParaRPr kumimoji="0" lang="en-US" altLang="ko-KR" b="1" kern="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9725" y="1571612"/>
            <a:ext cx="8044723" cy="1938992"/>
          </a:xfrm>
          <a:prstGeom prst="rect">
            <a:avLst/>
          </a:prstGeom>
          <a:solidFill>
            <a:srgbClr val="BFCBFD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600" dirty="0" smtClean="0"/>
              <a:t> 홈페이지의 비밀번호는 ‘개인정보 안전성 확보조치 기준’에 따라 암호화 </a:t>
            </a:r>
            <a:endParaRPr lang="en-US" altLang="ko-KR" sz="160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600" dirty="0" smtClean="0"/>
              <a:t> </a:t>
            </a:r>
            <a:r>
              <a:rPr lang="ko-KR" altLang="en-US" sz="1600" dirty="0" smtClean="0"/>
              <a:t>암호화된 비밀번호는</a:t>
            </a:r>
            <a:r>
              <a:rPr lang="en-US" altLang="ko-KR" sz="1600" dirty="0" smtClean="0"/>
              <a:t> </a:t>
            </a:r>
            <a:r>
              <a:rPr lang="ko-KR" altLang="en-US" sz="1600" dirty="0" smtClean="0"/>
              <a:t>알려줄 수 없는 개인정보</a:t>
            </a:r>
            <a:endParaRPr lang="en-US" altLang="ko-KR" sz="160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600" dirty="0" smtClean="0"/>
              <a:t> </a:t>
            </a:r>
            <a:r>
              <a:rPr lang="ko-KR" altLang="en-US" sz="1600" dirty="0" smtClean="0"/>
              <a:t>본인확인을 거쳐 임시로 비밀번호 부여</a:t>
            </a:r>
            <a:r>
              <a:rPr lang="en-US" altLang="ko-KR" sz="1600" dirty="0" smtClean="0"/>
              <a:t>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600" dirty="0" smtClean="0"/>
              <a:t> ‘비밀번호 작성규칙’에 따라 본인이 직접 비밀번호를 새로이 작성한 후 이용</a:t>
            </a:r>
            <a:endParaRPr lang="en-US" altLang="ko-KR" sz="160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600" dirty="0" smtClean="0"/>
              <a:t> </a:t>
            </a:r>
            <a:r>
              <a:rPr lang="ko-KR" altLang="en-US" sz="1600" dirty="0" smtClean="0"/>
              <a:t>사회복지기관은 비밀번호가 </a:t>
            </a:r>
            <a:r>
              <a:rPr lang="ko-KR" altLang="en-US" sz="1600" dirty="0" err="1" smtClean="0"/>
              <a:t>복호화</a:t>
            </a:r>
            <a:r>
              <a:rPr lang="ko-KR" altLang="en-US" sz="1600" dirty="0" smtClean="0"/>
              <a:t> 되지 않도록 </a:t>
            </a:r>
            <a:r>
              <a:rPr lang="ko-KR" altLang="en-US" sz="1600" dirty="0" err="1" smtClean="0"/>
              <a:t>일방향</a:t>
            </a:r>
            <a:r>
              <a:rPr lang="ko-KR" altLang="en-US" sz="1600" dirty="0" smtClean="0"/>
              <a:t> 암호화</a:t>
            </a:r>
            <a:endParaRPr lang="en-US" altLang="ko-KR" sz="1600" dirty="0" smtClean="0"/>
          </a:p>
        </p:txBody>
      </p:sp>
      <p:sp>
        <p:nvSpPr>
          <p:cNvPr id="9" name="Rectangle 461"/>
          <p:cNvSpPr>
            <a:spLocks noChangeArrowheads="1"/>
          </p:cNvSpPr>
          <p:nvPr/>
        </p:nvSpPr>
        <p:spPr bwMode="auto">
          <a:xfrm>
            <a:off x="107504" y="3656291"/>
            <a:ext cx="86079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kumimoji="0" lang="en-US" altLang="ko-KR" b="1" kern="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FAQ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개인정보의 안전성을 확보하기 위하여 개인정보 서류를 별도의 보관시설이나</a:t>
            </a:r>
            <a:endParaRPr lang="en-US" altLang="ko-KR" dirty="0" smtClean="0">
              <a:latin typeface="HY헤드라인M" pitchFamily="18" charset="-127"/>
              <a:ea typeface="HY헤드라인M" pitchFamily="18" charset="-127"/>
            </a:endParaRPr>
          </a:p>
          <a:p>
            <a:pPr fontAlgn="base"/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    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dirty="0" err="1" smtClean="0">
                <a:latin typeface="HY헤드라인M" pitchFamily="18" charset="-127"/>
                <a:ea typeface="HY헤드라인M" pitchFamily="18" charset="-127"/>
              </a:rPr>
              <a:t>잠금장치의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설치 등과 같은 물리적 조치를 하여야 하나요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1560" y="4371811"/>
            <a:ext cx="8044723" cy="1200329"/>
          </a:xfrm>
          <a:prstGeom prst="rect">
            <a:avLst/>
          </a:prstGeom>
          <a:solidFill>
            <a:srgbClr val="BFCBFD"/>
          </a:solidFill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600" dirty="0" smtClean="0"/>
              <a:t> 개인정보의 안전한 보관을 위하여 보관시설을 마련하거나 </a:t>
            </a:r>
            <a:r>
              <a:rPr lang="ko-KR" altLang="en-US" sz="1600" dirty="0" err="1" smtClean="0"/>
              <a:t>잠금장치</a:t>
            </a:r>
            <a:r>
              <a:rPr lang="ko-KR" altLang="en-US" sz="1600" dirty="0" smtClean="0"/>
              <a:t> 설치</a:t>
            </a:r>
            <a:endParaRPr lang="en-US" altLang="ko-KR" sz="1600" dirty="0" smtClean="0"/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600" dirty="0" smtClean="0"/>
              <a:t> </a:t>
            </a:r>
            <a:r>
              <a:rPr lang="ko-KR" altLang="en-US" sz="1600" dirty="0" smtClean="0"/>
              <a:t>업무시간 중에 수시로 사용하는 진료기록은 </a:t>
            </a:r>
            <a:r>
              <a:rPr lang="ko-KR" altLang="en-US" sz="1600" dirty="0" err="1" smtClean="0"/>
              <a:t>잠금장치를</a:t>
            </a:r>
            <a:r>
              <a:rPr lang="ko-KR" altLang="en-US" sz="1600" dirty="0" smtClean="0"/>
              <a:t> 해제한 채 이 가능</a:t>
            </a:r>
            <a:endParaRPr lang="en-US" altLang="ko-KR" sz="1600" dirty="0" smtClean="0"/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600" dirty="0" smtClean="0"/>
              <a:t> </a:t>
            </a:r>
            <a:r>
              <a:rPr lang="ko-KR" altLang="en-US" sz="1600" dirty="0" smtClean="0"/>
              <a:t>업무시간이 종료된 이후에는 </a:t>
            </a:r>
            <a:r>
              <a:rPr lang="ko-KR" altLang="en-US" sz="1600" dirty="0" err="1" smtClean="0"/>
              <a:t>잠금장치를</a:t>
            </a:r>
            <a:r>
              <a:rPr lang="ko-KR" altLang="en-US" sz="1600" dirty="0" smtClean="0"/>
              <a:t> 통해 물리적 보호조치</a:t>
            </a:r>
            <a:endParaRPr lang="en-US" altLang="ko-K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8" name="제목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76263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kumimoji="1" lang="ko-KR" altLang="en-US" sz="3600" dirty="0" smtClean="0"/>
              <a:t>개인정보 안전성 확보 처리기준</a:t>
            </a:r>
            <a:endParaRPr kumimoji="1" lang="ko-KR" altLang="en-US" sz="3600" dirty="0"/>
          </a:p>
        </p:txBody>
      </p:sp>
      <p:sp>
        <p:nvSpPr>
          <p:cNvPr id="12" name="슬라이드 번호 개체 틀 1"/>
          <p:cNvSpPr txBox="1">
            <a:spLocks/>
          </p:cNvSpPr>
          <p:nvPr/>
        </p:nvSpPr>
        <p:spPr>
          <a:xfrm>
            <a:off x="3356414" y="61602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47</a:t>
            </a:fld>
            <a:endParaRPr lang="ko-KR" altLang="en-US" sz="16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08493" y="6281960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461"/>
          <p:cNvSpPr>
            <a:spLocks noChangeArrowheads="1"/>
          </p:cNvSpPr>
          <p:nvPr/>
        </p:nvSpPr>
        <p:spPr bwMode="auto">
          <a:xfrm>
            <a:off x="107504" y="1124744"/>
            <a:ext cx="86079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0" lang="en-US" altLang="ko-KR" b="1" kern="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FAQ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업무용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PC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에서 주민등록번호와 같은 고유식별번호를 처리하는 경우 개인정보</a:t>
            </a:r>
            <a:endParaRPr lang="en-US" altLang="ko-KR" dirty="0" smtClean="0">
              <a:latin typeface="HY헤드라인M" pitchFamily="18" charset="-127"/>
              <a:ea typeface="HY헤드라인M" pitchFamily="18" charset="-127"/>
            </a:endParaRPr>
          </a:p>
          <a:p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     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암호화는 어떻게 해야 하나요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?</a:t>
            </a:r>
            <a:endParaRPr kumimoji="0" lang="en-US" altLang="ko-KR" b="1" kern="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9725" y="1800043"/>
            <a:ext cx="8044723" cy="1200329"/>
          </a:xfrm>
          <a:prstGeom prst="rect">
            <a:avLst/>
          </a:prstGeom>
          <a:solidFill>
            <a:srgbClr val="BFCBFD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600" dirty="0" smtClean="0"/>
              <a:t> PC</a:t>
            </a:r>
            <a:r>
              <a:rPr lang="ko-KR" altLang="en-US" sz="1600" dirty="0" smtClean="0"/>
              <a:t>에 저장된 개인정보의 경우 상용프로그램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한글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엑셀 등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에서 제공하는 비밀번호</a:t>
            </a:r>
            <a:endParaRPr lang="en-US" altLang="ko-KR" sz="1600" dirty="0" smtClean="0"/>
          </a:p>
          <a:p>
            <a:pPr>
              <a:lnSpc>
                <a:spcPct val="150000"/>
              </a:lnSpc>
            </a:pPr>
            <a:r>
              <a:rPr lang="ko-KR" altLang="en-US" sz="1600" dirty="0" smtClean="0"/>
              <a:t>  설정기능을 사용하여 암호화를 적용하거나</a:t>
            </a:r>
            <a:r>
              <a:rPr lang="en-US" altLang="ko-KR" sz="1600" dirty="0" smtClean="0"/>
              <a:t>, DRM </a:t>
            </a:r>
            <a:r>
              <a:rPr lang="ko-KR" altLang="en-US" sz="1600" dirty="0" smtClean="0"/>
              <a:t>등과 같이 안전한 암호화 </a:t>
            </a:r>
            <a:endParaRPr lang="en-US" altLang="ko-KR" sz="1600" dirty="0" smtClean="0"/>
          </a:p>
          <a:p>
            <a:pPr>
              <a:lnSpc>
                <a:spcPct val="15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알고리즘을 이용하는 소프트웨어를 사용하여 암호화</a:t>
            </a:r>
            <a:endParaRPr lang="en-US" altLang="ko-KR" sz="1600" dirty="0" smtClean="0"/>
          </a:p>
        </p:txBody>
      </p:sp>
      <p:sp>
        <p:nvSpPr>
          <p:cNvPr id="9" name="Rectangle 461"/>
          <p:cNvSpPr>
            <a:spLocks noChangeArrowheads="1"/>
          </p:cNvSpPr>
          <p:nvPr/>
        </p:nvSpPr>
        <p:spPr bwMode="auto">
          <a:xfrm>
            <a:off x="107504" y="3357562"/>
            <a:ext cx="86079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0" lang="en-US" altLang="ko-KR" b="1" kern="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FAQ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개인이 본인의 개인정보가 포함된 게시물을 작성하여 게시판에 올린 경우 </a:t>
            </a:r>
            <a:endParaRPr lang="en-US" altLang="ko-KR" dirty="0" smtClean="0">
              <a:latin typeface="HY헤드라인M" pitchFamily="18" charset="-127"/>
              <a:ea typeface="HY헤드라인M" pitchFamily="18" charset="-127"/>
            </a:endParaRPr>
          </a:p>
          <a:p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      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어떻게 처리해야 하나요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1560" y="4073082"/>
            <a:ext cx="8175282" cy="1169551"/>
          </a:xfrm>
          <a:prstGeom prst="rect">
            <a:avLst/>
          </a:prstGeom>
          <a:solidFill>
            <a:srgbClr val="BFCBFD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600" dirty="0" smtClean="0"/>
              <a:t> 홈페이지 이용자가 인터넷 게시판을 이용하면서 부주의로 자신의 개인정보를 게재하지</a:t>
            </a:r>
            <a:endParaRPr lang="en-US" altLang="ko-KR" sz="1600" dirty="0" smtClean="0"/>
          </a:p>
          <a:p>
            <a:pPr>
              <a:lnSpc>
                <a:spcPct val="150000"/>
              </a:lnSpc>
            </a:pPr>
            <a:r>
              <a:rPr lang="en-US" altLang="ko-KR" sz="1600" dirty="0" smtClean="0"/>
              <a:t> </a:t>
            </a:r>
            <a:r>
              <a:rPr lang="ko-KR" altLang="en-US" sz="1600" dirty="0" smtClean="0"/>
              <a:t> 않도록 피해가능성 등에 대한 경고문을 사전에 안내하고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개인정보 유출 방지를 위한</a:t>
            </a:r>
            <a:endParaRPr lang="en-US" altLang="ko-KR" sz="1600" dirty="0" smtClean="0"/>
          </a:p>
          <a:p>
            <a:pPr>
              <a:lnSpc>
                <a:spcPct val="150000"/>
              </a:lnSpc>
            </a:pPr>
            <a:r>
              <a:rPr lang="en-US" altLang="ko-KR" sz="1600" dirty="0" smtClean="0"/>
              <a:t> </a:t>
            </a:r>
            <a:r>
              <a:rPr lang="ko-KR" altLang="en-US" sz="1600" dirty="0" smtClean="0"/>
              <a:t> 안전조치 필요</a:t>
            </a:r>
            <a:endParaRPr lang="en-US" altLang="ko-K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8" name="제목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76263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kumimoji="1" lang="ko-KR" altLang="en-US" sz="3600" dirty="0" smtClean="0"/>
              <a:t>개인정보 안전성 확보 처리기준</a:t>
            </a:r>
            <a:endParaRPr kumimoji="1" lang="ko-KR" altLang="en-US" sz="3600" dirty="0"/>
          </a:p>
        </p:txBody>
      </p:sp>
      <p:sp>
        <p:nvSpPr>
          <p:cNvPr id="12" name="슬라이드 번호 개체 틀 1"/>
          <p:cNvSpPr txBox="1">
            <a:spLocks/>
          </p:cNvSpPr>
          <p:nvPr/>
        </p:nvSpPr>
        <p:spPr>
          <a:xfrm>
            <a:off x="3356414" y="61602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48</a:t>
            </a:fld>
            <a:endParaRPr lang="ko-KR" altLang="en-US" sz="16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08493" y="6281960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461"/>
          <p:cNvSpPr>
            <a:spLocks noChangeArrowheads="1"/>
          </p:cNvSpPr>
          <p:nvPr/>
        </p:nvSpPr>
        <p:spPr bwMode="auto">
          <a:xfrm>
            <a:off x="107504" y="1124744"/>
            <a:ext cx="8750776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0" lang="en-US" altLang="ko-KR" b="1" kern="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FAQ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개인정보보호에 관한 사항을 회사규칙으로 마련한 경우에도 개인정보보호법에</a:t>
            </a:r>
            <a:endParaRPr lang="en-US" altLang="ko-KR" dirty="0" smtClean="0">
              <a:latin typeface="HY헤드라인M" pitchFamily="18" charset="-127"/>
              <a:ea typeface="HY헤드라인M" pitchFamily="18" charset="-127"/>
            </a:endParaRPr>
          </a:p>
          <a:p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     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따른 내부관리계획을 별도로 마련해야 하는지요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?</a:t>
            </a:r>
            <a:endParaRPr kumimoji="0" lang="en-US" altLang="ko-KR" b="1" kern="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9725" y="1800043"/>
            <a:ext cx="8044723" cy="1908215"/>
          </a:xfrm>
          <a:prstGeom prst="rect">
            <a:avLst/>
          </a:prstGeom>
          <a:solidFill>
            <a:srgbClr val="BFCBFD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600" dirty="0" smtClean="0"/>
              <a:t> </a:t>
            </a:r>
            <a:r>
              <a:rPr lang="ko-KR" altLang="en-US" sz="1600" dirty="0" smtClean="0"/>
              <a:t>회사규칙에 내부관리계획에 포함되어야 하는 내용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개인정보 보호책임자의 지정에</a:t>
            </a:r>
            <a:endParaRPr lang="en-US" altLang="ko-KR" sz="1600" dirty="0" smtClean="0"/>
          </a:p>
          <a:p>
            <a:pPr>
              <a:lnSpc>
                <a:spcPct val="150000"/>
              </a:lnSpc>
            </a:pPr>
            <a:r>
              <a:rPr lang="ko-KR" altLang="en-US" sz="1600" dirty="0" smtClean="0"/>
              <a:t>  관한 사항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개인정보 보호책임자 및 개인정보 취급자의 역할 및 책임에 관한 사항</a:t>
            </a:r>
            <a:r>
              <a:rPr lang="en-US" altLang="ko-KR" sz="1600" dirty="0" smtClean="0"/>
              <a:t>, </a:t>
            </a:r>
          </a:p>
          <a:p>
            <a:pPr>
              <a:lnSpc>
                <a:spcPct val="15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개인정보의 안전성 확보에 필요한 조치에 관한 사항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그 밖에 개인정보 보호를 </a:t>
            </a:r>
            <a:endParaRPr lang="en-US" altLang="ko-KR" sz="1600" dirty="0" smtClean="0"/>
          </a:p>
          <a:p>
            <a:pPr>
              <a:lnSpc>
                <a:spcPct val="15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위하여 필요한 사항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이 모두 포함되어 있다면</a:t>
            </a:r>
            <a:r>
              <a:rPr lang="en-US" altLang="ko-KR" sz="1600" dirty="0" smtClean="0"/>
              <a:t>,</a:t>
            </a:r>
            <a:r>
              <a:rPr lang="ko-KR" altLang="en-US" sz="1600" dirty="0" smtClean="0"/>
              <a:t> 별도의 내부관리계획을 마련하지 </a:t>
            </a:r>
            <a:endParaRPr lang="en-US" altLang="ko-KR" sz="1600" dirty="0" smtClean="0"/>
          </a:p>
          <a:p>
            <a:pPr>
              <a:lnSpc>
                <a:spcPct val="15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않아도 됨</a:t>
            </a:r>
            <a:endParaRPr lang="en-US" altLang="ko-K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kumimoji="1" lang="en-US" altLang="ko-KR" sz="3600" dirty="0" smtClean="0">
                <a:latin typeface="+mj-ea"/>
              </a:rPr>
              <a:t>5. </a:t>
            </a:r>
            <a:r>
              <a:rPr kumimoji="1" lang="ko-KR" altLang="en-US" sz="3600" dirty="0" smtClean="0">
                <a:latin typeface="+mj-ea"/>
              </a:rPr>
              <a:t>개인정보 처리방침</a:t>
            </a:r>
            <a:endParaRPr kumimoji="1" lang="ko-KR" altLang="en-US" sz="3600" dirty="0">
              <a:latin typeface="+mj-ea"/>
            </a:endParaRPr>
          </a:p>
        </p:txBody>
      </p:sp>
      <p:grpSp>
        <p:nvGrpSpPr>
          <p:cNvPr id="2" name="그룹 40"/>
          <p:cNvGrpSpPr>
            <a:grpSpLocks/>
          </p:cNvGrpSpPr>
          <p:nvPr/>
        </p:nvGrpSpPr>
        <p:grpSpPr bwMode="auto">
          <a:xfrm>
            <a:off x="539750" y="1255501"/>
            <a:ext cx="8308975" cy="4405747"/>
            <a:chOff x="4383144" y="5072072"/>
            <a:chExt cx="4332260" cy="1133468"/>
          </a:xfrm>
        </p:grpSpPr>
        <p:sp>
          <p:nvSpPr>
            <p:cNvPr id="26" name="모서리가 둥근 직사각형 25"/>
            <p:cNvSpPr/>
            <p:nvPr/>
          </p:nvSpPr>
          <p:spPr bwMode="auto">
            <a:xfrm>
              <a:off x="4383144" y="5072072"/>
              <a:ext cx="4332260" cy="1133468"/>
            </a:xfrm>
            <a:prstGeom prst="roundRect">
              <a:avLst>
                <a:gd name="adj" fmla="val 6410"/>
              </a:avLst>
            </a:prstGeom>
            <a:gradFill flip="none" rotWithShape="1">
              <a:gsLst>
                <a:gs pos="2000">
                  <a:schemeClr val="bg1">
                    <a:lumMod val="75000"/>
                    <a:alpha val="45000"/>
                  </a:schemeClr>
                </a:gs>
                <a:gs pos="1000">
                  <a:schemeClr val="bg1"/>
                </a:gs>
              </a:gsLst>
              <a:lin ang="0" scaled="1"/>
              <a:tileRect/>
            </a:gradFill>
            <a:ln w="19050">
              <a:solidFill>
                <a:schemeClr val="bg1">
                  <a:lumMod val="65000"/>
                </a:schemeClr>
              </a:solidFill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000">
                <a:latin typeface="+mj-ea"/>
                <a:ea typeface="+mj-ea"/>
              </a:endParaRPr>
            </a:p>
          </p:txBody>
        </p:sp>
        <p:sp>
          <p:nvSpPr>
            <p:cNvPr id="30" name="AutoShape 78"/>
            <p:cNvSpPr>
              <a:spLocks noChangeArrowheads="1"/>
            </p:cNvSpPr>
            <p:nvPr/>
          </p:nvSpPr>
          <p:spPr bwMode="auto">
            <a:xfrm>
              <a:off x="4410844" y="5084978"/>
              <a:ext cx="4281266" cy="1067603"/>
            </a:xfrm>
            <a:prstGeom prst="roundRect">
              <a:avLst>
                <a:gd name="adj" fmla="val 5130"/>
              </a:avLst>
            </a:prstGeom>
            <a:gradFill rotWithShape="1">
              <a:gsLst>
                <a:gs pos="0">
                  <a:srgbClr val="FFFFFF">
                    <a:alpha val="8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 sz="2000" b="1"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8" name="슬라이드 번호 개체 틀 1"/>
          <p:cNvSpPr txBox="1">
            <a:spLocks/>
          </p:cNvSpPr>
          <p:nvPr/>
        </p:nvSpPr>
        <p:spPr>
          <a:xfrm>
            <a:off x="3500430" y="6411631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49</a:t>
            </a:fld>
            <a:endParaRPr lang="ko-KR" altLang="en-US" sz="16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08493" y="6281960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5"/>
          <p:cNvSpPr txBox="1">
            <a:spLocks noChangeArrowheads="1"/>
          </p:cNvSpPr>
          <p:nvPr/>
        </p:nvSpPr>
        <p:spPr bwMode="auto">
          <a:xfrm>
            <a:off x="539552" y="1475082"/>
            <a:ext cx="8206509" cy="397031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 smtClean="0">
                <a:latin typeface="+mn-ea"/>
              </a:rPr>
              <a:t> </a:t>
            </a:r>
            <a:r>
              <a:rPr lang="ko-KR" altLang="en-US" b="1" dirty="0" smtClean="0">
                <a:latin typeface="+mn-ea"/>
              </a:rPr>
              <a:t>▶ 개인정보 처리방침 수립 및 홈페이지 등을 통해 공개</a:t>
            </a:r>
            <a:endParaRPr lang="ko-KR" altLang="en-US" b="1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개인정보의 처리 목적</a:t>
            </a:r>
            <a:endParaRPr lang="en-US" altLang="ko-KR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개인정보의 처리 및 보유 기간</a:t>
            </a:r>
            <a:endParaRPr lang="en-US" altLang="ko-KR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개인정보의 제</a:t>
            </a:r>
            <a:r>
              <a:rPr lang="en-US" altLang="ko-KR" dirty="0" smtClean="0"/>
              <a:t>3</a:t>
            </a:r>
            <a:r>
              <a:rPr lang="ko-KR" altLang="en-US" dirty="0" smtClean="0"/>
              <a:t>자 제공에 관한 사항</a:t>
            </a:r>
            <a:r>
              <a:rPr lang="en-US" altLang="ko-KR" dirty="0" smtClean="0"/>
              <a:t>(</a:t>
            </a:r>
            <a:r>
              <a:rPr lang="ko-KR" altLang="en-US" dirty="0" smtClean="0"/>
              <a:t>해당되는 경우</a:t>
            </a:r>
            <a:r>
              <a:rPr lang="en-US" altLang="ko-KR" dirty="0" smtClean="0"/>
              <a:t>)</a:t>
            </a: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개인정보처리의 위탁에 관한 사항</a:t>
            </a:r>
            <a:r>
              <a:rPr lang="en-US" altLang="ko-KR" dirty="0" smtClean="0"/>
              <a:t>(</a:t>
            </a:r>
            <a:r>
              <a:rPr lang="ko-KR" altLang="en-US" dirty="0" smtClean="0"/>
              <a:t>해당되는 경우</a:t>
            </a:r>
            <a:r>
              <a:rPr lang="en-US" altLang="ko-KR" dirty="0" smtClean="0"/>
              <a:t>)</a:t>
            </a: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정보주체의 권리</a:t>
            </a:r>
            <a:r>
              <a:rPr lang="en-US" altLang="ko-KR" dirty="0" smtClean="0"/>
              <a:t>·</a:t>
            </a:r>
            <a:r>
              <a:rPr lang="ko-KR" altLang="en-US" dirty="0" smtClean="0"/>
              <a:t>의무 및 그 행사방법에 관한 사항</a:t>
            </a:r>
            <a:endParaRPr lang="en-US" altLang="ko-KR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처리하는 개인정보의 항목</a:t>
            </a:r>
            <a:endParaRPr lang="en-US" altLang="ko-KR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개인정보의 파기에 관한 사항</a:t>
            </a:r>
            <a:endParaRPr lang="en-US" altLang="ko-KR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개인정보 보호책임자에 관한 사항 </a:t>
            </a:r>
            <a:endParaRPr lang="en-US" altLang="ko-KR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개인정보 처리방침의 변경에 관한 사항 </a:t>
            </a:r>
            <a:endParaRPr lang="en-US" altLang="ko-KR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개인정보의 안전성 확보조치에 관한 사항</a:t>
            </a:r>
          </a:p>
        </p:txBody>
      </p:sp>
    </p:spTree>
    <p:extLst>
      <p:ext uri="{BB962C8B-B14F-4D97-AF65-F5344CB8AC3E}">
        <p14:creationId xmlns:p14="http://schemas.microsoft.com/office/powerpoint/2010/main" val="314985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5"/>
          <p:cNvSpPr>
            <a:spLocks noChangeArrowheads="1"/>
          </p:cNvSpPr>
          <p:nvPr/>
        </p:nvSpPr>
        <p:spPr bwMode="auto">
          <a:xfrm>
            <a:off x="265113" y="1411288"/>
            <a:ext cx="8582025" cy="1190625"/>
          </a:xfrm>
          <a:prstGeom prst="roundRect">
            <a:avLst>
              <a:gd name="adj" fmla="val 3829"/>
            </a:avLst>
          </a:prstGeom>
          <a:solidFill>
            <a:srgbClr val="3E7892"/>
          </a:solidFill>
          <a:ln w="3175" algn="ctr">
            <a:solidFill>
              <a:srgbClr val="3E7892"/>
            </a:solidFill>
            <a:round/>
            <a:headEnd/>
            <a:tailEnd/>
          </a:ln>
        </p:spPr>
        <p:txBody>
          <a:bodyPr wrap="none" anchor="ctr"/>
          <a:lstStyle/>
          <a:p>
            <a:pPr eaLnBrk="0" latinLnBrk="0" hangingPunct="0">
              <a:spcBef>
                <a:spcPct val="0"/>
              </a:spcBef>
            </a:pPr>
            <a:endParaRPr kumimoji="0" lang="ko-KR" altLang="en-US" sz="1800" b="0" smtClean="0">
              <a:solidFill>
                <a:srgbClr val="000000"/>
              </a:solidFill>
              <a:latin typeface="Arial" charset="0"/>
              <a:ea typeface="HY헤드라인M" pitchFamily="18" charset="-127"/>
            </a:endParaRPr>
          </a:p>
        </p:txBody>
      </p:sp>
      <p:sp>
        <p:nvSpPr>
          <p:cNvPr id="12293" name="AutoShape 60"/>
          <p:cNvSpPr>
            <a:spLocks noChangeArrowheads="1"/>
          </p:cNvSpPr>
          <p:nvPr/>
        </p:nvSpPr>
        <p:spPr bwMode="auto">
          <a:xfrm>
            <a:off x="252413" y="1457325"/>
            <a:ext cx="8593137" cy="1611635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chemeClr val="bg1"/>
              </a:gs>
              <a:gs pos="100000">
                <a:srgbClr val="EAEAEA"/>
              </a:gs>
            </a:gsLst>
            <a:lin ang="5400000" scaled="1"/>
          </a:gradFill>
          <a:ln w="3175">
            <a:solidFill>
              <a:srgbClr val="3E7892"/>
            </a:solidFill>
            <a:round/>
            <a:headEnd/>
            <a:tailEnd/>
          </a:ln>
        </p:spPr>
        <p:txBody>
          <a:bodyPr wrap="none" anchor="ctr"/>
          <a:lstStyle/>
          <a:p>
            <a:pPr eaLnBrk="0" latinLnBrk="0" hangingPunct="0">
              <a:spcBef>
                <a:spcPct val="0"/>
              </a:spcBef>
            </a:pPr>
            <a:endParaRPr kumimoji="0" lang="ko-KR" altLang="en-US" sz="1800" b="0" smtClean="0">
              <a:solidFill>
                <a:srgbClr val="000000"/>
              </a:solidFill>
              <a:latin typeface="Arial" charset="0"/>
              <a:ea typeface="HY헤드라인M" pitchFamily="18" charset="-127"/>
            </a:endParaRPr>
          </a:p>
        </p:txBody>
      </p:sp>
      <p:grpSp>
        <p:nvGrpSpPr>
          <p:cNvPr id="2" name="그룹 10"/>
          <p:cNvGrpSpPr>
            <a:grpSpLocks/>
          </p:cNvGrpSpPr>
          <p:nvPr/>
        </p:nvGrpSpPr>
        <p:grpSpPr bwMode="auto">
          <a:xfrm>
            <a:off x="515937" y="1052513"/>
            <a:ext cx="2255863" cy="504279"/>
            <a:chOff x="327025" y="1786415"/>
            <a:chExt cx="5465763" cy="323373"/>
          </a:xfrm>
        </p:grpSpPr>
        <p:sp>
          <p:nvSpPr>
            <p:cNvPr id="12299" name="AutoShape 62"/>
            <p:cNvSpPr>
              <a:spLocks noChangeArrowheads="1"/>
            </p:cNvSpPr>
            <p:nvPr/>
          </p:nvSpPr>
          <p:spPr bwMode="auto">
            <a:xfrm>
              <a:off x="327025" y="1786415"/>
              <a:ext cx="5465763" cy="323373"/>
            </a:xfrm>
            <a:prstGeom prst="roundRect">
              <a:avLst>
                <a:gd name="adj" fmla="val 50000"/>
              </a:avLst>
            </a:prstGeom>
            <a:blipFill dpi="0" rotWithShape="1">
              <a:blip r:embed="rId2" cstate="print"/>
              <a:srcRect/>
              <a:stretch>
                <a:fillRect/>
              </a:stretch>
            </a:blip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latinLnBrk="0" hangingPunct="0">
                <a:spcBef>
                  <a:spcPct val="0"/>
                </a:spcBef>
              </a:pPr>
              <a:endParaRPr kumimoji="0" lang="ko-KR" altLang="en-US" sz="1800" b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7" name="AutoShape 63"/>
            <p:cNvSpPr>
              <a:spLocks noChangeArrowheads="1"/>
            </p:cNvSpPr>
            <p:nvPr/>
          </p:nvSpPr>
          <p:spPr bwMode="auto">
            <a:xfrm flipV="1">
              <a:off x="448131" y="1807863"/>
              <a:ext cx="5229263" cy="11796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gamma/>
                    <a:tint val="0"/>
                    <a:invGamma/>
                    <a:alpha val="52000"/>
                  </a:schemeClr>
                </a:gs>
              </a:gsLst>
              <a:lin ang="5400000" scaled="1"/>
            </a:gradFill>
            <a:ln w="1905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latinLnBrk="0" hangingPunct="0">
                <a:spcBef>
                  <a:spcPct val="0"/>
                </a:spcBef>
                <a:defRPr/>
              </a:pPr>
              <a:endParaRPr kumimoji="0" lang="ko-KR" altLang="en-US" sz="1800" b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2301" name="Text Box 73"/>
            <p:cNvSpPr txBox="1">
              <a:spLocks noChangeArrowheads="1"/>
            </p:cNvSpPr>
            <p:nvPr/>
          </p:nvSpPr>
          <p:spPr bwMode="auto">
            <a:xfrm>
              <a:off x="369298" y="1840928"/>
              <a:ext cx="5396070" cy="206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9pPr>
            </a:lstStyle>
            <a:p>
              <a:pPr algn="ctr" eaLnBrk="0" latinLnBrk="0" hangingPunct="0">
                <a:spcBef>
                  <a:spcPct val="0"/>
                </a:spcBef>
              </a:pPr>
              <a:r>
                <a:rPr kumimoji="0" lang="ko-KR" altLang="en-US" sz="2000" b="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법 시행 이전</a:t>
              </a:r>
              <a:endParaRPr kumimoji="0" lang="en-US" altLang="ko-KR" sz="2000" b="0" dirty="0" smtClean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12295" name="Rectangle 5"/>
          <p:cNvSpPr txBox="1">
            <a:spLocks noChangeArrowheads="1"/>
          </p:cNvSpPr>
          <p:nvPr/>
        </p:nvSpPr>
        <p:spPr bwMode="auto">
          <a:xfrm>
            <a:off x="744537" y="1628800"/>
            <a:ext cx="8075935" cy="1400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9pPr>
          </a:lstStyle>
          <a:p>
            <a:endParaRPr lang="en-US" altLang="ko-KR" sz="2000" dirty="0" smtClean="0"/>
          </a:p>
          <a:p>
            <a:pPr>
              <a:buFontTx/>
              <a:buChar char="-"/>
            </a:pPr>
            <a:endParaRPr lang="ko-KR" altLang="en-US" sz="2000" dirty="0" smtClean="0"/>
          </a:p>
          <a:p>
            <a:pPr algn="just" eaLnBrk="0" latinLnBrk="0" hangingPunct="0">
              <a:lnSpc>
                <a:spcPct val="150000"/>
              </a:lnSpc>
              <a:spcBef>
                <a:spcPct val="0"/>
              </a:spcBef>
            </a:pPr>
            <a:endParaRPr kumimoji="0" lang="ko-KR" altLang="en-US" sz="1000" b="0" dirty="0" smtClean="0">
              <a:solidFill>
                <a:srgbClr val="000000"/>
              </a:solidFill>
              <a:latin typeface="HY견고딕" pitchFamily="18" charset="-127"/>
              <a:ea typeface="HY견고딕" pitchFamily="18" charset="-127"/>
            </a:endParaRPr>
          </a:p>
          <a:p>
            <a:pPr algn="just" eaLnBrk="0" latinLnBrk="0" hangingPunct="0">
              <a:lnSpc>
                <a:spcPct val="150000"/>
              </a:lnSpc>
              <a:spcBef>
                <a:spcPct val="0"/>
              </a:spcBef>
            </a:pPr>
            <a:r>
              <a:rPr kumimoji="0" lang="ko-KR" altLang="en-US" sz="2000" b="0" dirty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endParaRPr kumimoji="0" lang="en-US" altLang="ko-KR" sz="1600" b="0" dirty="0" smtClean="0">
              <a:solidFill>
                <a:srgbClr val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2297" name="Picture 62" descr="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544962"/>
            <a:ext cx="233362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슬라이드 번호 개체 틀 1"/>
          <p:cNvSpPr txBox="1">
            <a:spLocks/>
          </p:cNvSpPr>
          <p:nvPr/>
        </p:nvSpPr>
        <p:spPr>
          <a:xfrm>
            <a:off x="3491880" y="63563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5</a:t>
            </a:fld>
            <a:endParaRPr lang="ko-KR" altLang="en-US" sz="16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제목 1"/>
          <p:cNvSpPr txBox="1">
            <a:spLocks/>
          </p:cNvSpPr>
          <p:nvPr/>
        </p:nvSpPr>
        <p:spPr>
          <a:xfrm>
            <a:off x="439738" y="260350"/>
            <a:ext cx="8229600" cy="576263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법률 적용대상 및 적용범위 확대</a:t>
            </a:r>
            <a:endParaRPr kumimoji="1" lang="ko-KR" altLang="en-US" sz="41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AutoShape 5"/>
          <p:cNvSpPr>
            <a:spLocks noChangeArrowheads="1"/>
          </p:cNvSpPr>
          <p:nvPr/>
        </p:nvSpPr>
        <p:spPr bwMode="auto">
          <a:xfrm>
            <a:off x="264220" y="3643759"/>
            <a:ext cx="8582025" cy="1190625"/>
          </a:xfrm>
          <a:prstGeom prst="roundRect">
            <a:avLst>
              <a:gd name="adj" fmla="val 3829"/>
            </a:avLst>
          </a:prstGeom>
          <a:solidFill>
            <a:srgbClr val="3E7892"/>
          </a:solidFill>
          <a:ln w="3175" algn="ctr">
            <a:solidFill>
              <a:srgbClr val="3E7892"/>
            </a:solidFill>
            <a:round/>
            <a:headEnd/>
            <a:tailEnd/>
          </a:ln>
        </p:spPr>
        <p:txBody>
          <a:bodyPr wrap="none" anchor="ctr"/>
          <a:lstStyle/>
          <a:p>
            <a:pPr eaLnBrk="0" latinLnBrk="0" hangingPunct="0">
              <a:spcBef>
                <a:spcPct val="0"/>
              </a:spcBef>
            </a:pPr>
            <a:endParaRPr kumimoji="0" lang="ko-KR" altLang="en-US" sz="1800" b="0" smtClean="0">
              <a:solidFill>
                <a:srgbClr val="000000"/>
              </a:solidFill>
              <a:latin typeface="Arial" charset="0"/>
              <a:ea typeface="HY헤드라인M" pitchFamily="18" charset="-127"/>
            </a:endParaRPr>
          </a:p>
        </p:txBody>
      </p:sp>
      <p:sp>
        <p:nvSpPr>
          <p:cNvPr id="16" name="AutoShape 60"/>
          <p:cNvSpPr>
            <a:spLocks noChangeArrowheads="1"/>
          </p:cNvSpPr>
          <p:nvPr/>
        </p:nvSpPr>
        <p:spPr bwMode="auto">
          <a:xfrm>
            <a:off x="251520" y="3689796"/>
            <a:ext cx="8593137" cy="2547516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chemeClr val="bg1"/>
              </a:gs>
              <a:gs pos="100000">
                <a:srgbClr val="EAEAEA"/>
              </a:gs>
            </a:gsLst>
            <a:lin ang="5400000" scaled="1"/>
          </a:gradFill>
          <a:ln w="3175">
            <a:solidFill>
              <a:srgbClr val="3E7892"/>
            </a:solidFill>
            <a:round/>
            <a:headEnd/>
            <a:tailEnd/>
          </a:ln>
        </p:spPr>
        <p:txBody>
          <a:bodyPr wrap="none" anchor="ctr"/>
          <a:lstStyle/>
          <a:p>
            <a:pPr eaLnBrk="0" latinLnBrk="0" hangingPunct="0">
              <a:spcBef>
                <a:spcPct val="0"/>
              </a:spcBef>
            </a:pPr>
            <a:endParaRPr kumimoji="0" lang="ko-KR" altLang="en-US" sz="1800" b="0" smtClean="0">
              <a:solidFill>
                <a:srgbClr val="000000"/>
              </a:solidFill>
              <a:latin typeface="Arial" charset="0"/>
              <a:ea typeface="HY헤드라인M" pitchFamily="18" charset="-127"/>
            </a:endParaRPr>
          </a:p>
        </p:txBody>
      </p:sp>
      <p:grpSp>
        <p:nvGrpSpPr>
          <p:cNvPr id="3" name="그룹 10"/>
          <p:cNvGrpSpPr>
            <a:grpSpLocks/>
          </p:cNvGrpSpPr>
          <p:nvPr/>
        </p:nvGrpSpPr>
        <p:grpSpPr bwMode="auto">
          <a:xfrm>
            <a:off x="515044" y="3284984"/>
            <a:ext cx="2255863" cy="504279"/>
            <a:chOff x="327025" y="1786415"/>
            <a:chExt cx="5465763" cy="323373"/>
          </a:xfrm>
        </p:grpSpPr>
        <p:sp>
          <p:nvSpPr>
            <p:cNvPr id="18" name="AutoShape 62"/>
            <p:cNvSpPr>
              <a:spLocks noChangeArrowheads="1"/>
            </p:cNvSpPr>
            <p:nvPr/>
          </p:nvSpPr>
          <p:spPr bwMode="auto">
            <a:xfrm>
              <a:off x="327025" y="1786415"/>
              <a:ext cx="5465763" cy="323373"/>
            </a:xfrm>
            <a:prstGeom prst="roundRect">
              <a:avLst>
                <a:gd name="adj" fmla="val 50000"/>
              </a:avLst>
            </a:prstGeom>
            <a:blipFill dpi="0" rotWithShape="1">
              <a:blip r:embed="rId2" cstate="print"/>
              <a:srcRect/>
              <a:stretch>
                <a:fillRect/>
              </a:stretch>
            </a:blip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latinLnBrk="0" hangingPunct="0">
                <a:spcBef>
                  <a:spcPct val="0"/>
                </a:spcBef>
              </a:pPr>
              <a:endParaRPr kumimoji="0" lang="ko-KR" altLang="en-US" sz="1800" b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9" name="AutoShape 63"/>
            <p:cNvSpPr>
              <a:spLocks noChangeArrowheads="1"/>
            </p:cNvSpPr>
            <p:nvPr/>
          </p:nvSpPr>
          <p:spPr bwMode="auto">
            <a:xfrm flipV="1">
              <a:off x="448131" y="1807863"/>
              <a:ext cx="5229263" cy="11796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gamma/>
                    <a:tint val="0"/>
                    <a:invGamma/>
                    <a:alpha val="52000"/>
                  </a:schemeClr>
                </a:gs>
              </a:gsLst>
              <a:lin ang="5400000" scaled="1"/>
            </a:gradFill>
            <a:ln w="1905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latinLnBrk="0" hangingPunct="0">
                <a:spcBef>
                  <a:spcPct val="0"/>
                </a:spcBef>
                <a:defRPr/>
              </a:pPr>
              <a:endParaRPr kumimoji="0" lang="ko-KR" altLang="en-US" sz="1800" b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0" name="Text Box 73"/>
            <p:cNvSpPr txBox="1">
              <a:spLocks noChangeArrowheads="1"/>
            </p:cNvSpPr>
            <p:nvPr/>
          </p:nvSpPr>
          <p:spPr bwMode="auto">
            <a:xfrm>
              <a:off x="369298" y="1840928"/>
              <a:ext cx="5396070" cy="256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9pPr>
            </a:lstStyle>
            <a:p>
              <a:pPr algn="ctr" eaLnBrk="0" latinLnBrk="0" hangingPunct="0">
                <a:spcBef>
                  <a:spcPct val="0"/>
                </a:spcBef>
              </a:pPr>
              <a:r>
                <a:rPr kumimoji="0" lang="ko-KR" altLang="en-US" sz="2000" b="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법 시행 이후</a:t>
              </a:r>
              <a:endParaRPr kumimoji="0" lang="en-US" altLang="ko-KR" sz="2000" b="0" dirty="0" smtClean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22" name="Rectangle 5"/>
          <p:cNvSpPr txBox="1">
            <a:spLocks noChangeArrowheads="1"/>
          </p:cNvSpPr>
          <p:nvPr/>
        </p:nvSpPr>
        <p:spPr bwMode="auto">
          <a:xfrm>
            <a:off x="755576" y="3933344"/>
            <a:ext cx="8075935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9pPr>
          </a:lstStyle>
          <a:p>
            <a:pPr algn="just" eaLnBrk="0" latinLnBrk="0" hangingPunct="0">
              <a:lnSpc>
                <a:spcPct val="150000"/>
              </a:lnSpc>
              <a:spcBef>
                <a:spcPct val="0"/>
              </a:spcBef>
            </a:pPr>
            <a:endParaRPr kumimoji="0" lang="ko-KR" altLang="en-US" sz="1000" b="0" dirty="0" smtClean="0">
              <a:solidFill>
                <a:srgbClr val="000000"/>
              </a:solidFill>
              <a:latin typeface="HY견고딕" pitchFamily="18" charset="-127"/>
              <a:ea typeface="HY견고딕" pitchFamily="18" charset="-127"/>
            </a:endParaRPr>
          </a:p>
          <a:p>
            <a:pPr algn="just" eaLnBrk="0" latinLnBrk="0" hangingPunct="0">
              <a:lnSpc>
                <a:spcPct val="150000"/>
              </a:lnSpc>
              <a:spcBef>
                <a:spcPct val="0"/>
              </a:spcBef>
            </a:pPr>
            <a:r>
              <a:rPr kumimoji="0" lang="ko-KR" altLang="en-US" sz="2000" b="0" dirty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endParaRPr kumimoji="0" lang="en-US" altLang="ko-KR" sz="1600" b="0" dirty="0" smtClean="0">
              <a:solidFill>
                <a:srgbClr val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9943" y="6226679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내용 개체 틀 28"/>
          <p:cNvSpPr>
            <a:spLocks noGrp="1"/>
          </p:cNvSpPr>
          <p:nvPr>
            <p:ph idx="1"/>
          </p:nvPr>
        </p:nvSpPr>
        <p:spPr>
          <a:xfrm>
            <a:off x="357158" y="1571612"/>
            <a:ext cx="8229600" cy="1357322"/>
          </a:xfrm>
        </p:spPr>
        <p:txBody>
          <a:bodyPr>
            <a:noAutofit/>
          </a:bodyPr>
          <a:lstStyle/>
          <a:p>
            <a:r>
              <a:rPr lang="ko-KR" altLang="en-US" sz="2000" dirty="0" smtClean="0">
                <a:latin typeface="+mn-ea"/>
              </a:rPr>
              <a:t>공공기관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정보통신사업자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신용정보 제공</a:t>
            </a:r>
            <a:r>
              <a:rPr lang="en-US" altLang="ko-KR" sz="2000" dirty="0" smtClean="0">
                <a:latin typeface="+mn-ea"/>
              </a:rPr>
              <a:t>·</a:t>
            </a:r>
            <a:r>
              <a:rPr lang="ko-KR" altLang="en-US" sz="2000" dirty="0" smtClean="0">
                <a:latin typeface="+mn-ea"/>
              </a:rPr>
              <a:t>이용자 등 </a:t>
            </a:r>
            <a:endParaRPr lang="en-US" altLang="ko-KR" sz="2000" dirty="0" smtClean="0">
              <a:latin typeface="+mn-ea"/>
            </a:endParaRPr>
          </a:p>
          <a:p>
            <a:pPr>
              <a:buNone/>
            </a:pPr>
            <a:r>
              <a:rPr lang="en-US" altLang="ko-KR" sz="2000" b="1" dirty="0" smtClean="0">
                <a:latin typeface="+mn-ea"/>
              </a:rPr>
              <a:t>	</a:t>
            </a:r>
            <a:r>
              <a:rPr lang="ko-KR" altLang="en-US" sz="2000" dirty="0" smtClean="0">
                <a:latin typeface="+mn-ea"/>
              </a:rPr>
              <a:t>분야별 </a:t>
            </a:r>
            <a:r>
              <a:rPr lang="ko-KR" altLang="en-US" sz="2000" dirty="0" err="1" smtClean="0">
                <a:latin typeface="+mn-ea"/>
              </a:rPr>
              <a:t>개별법이</a:t>
            </a:r>
            <a:r>
              <a:rPr lang="ko-KR" altLang="en-US" sz="2000" dirty="0" smtClean="0">
                <a:latin typeface="+mn-ea"/>
              </a:rPr>
              <a:t> 있는 경우에 한하여 개인정보보호 의무 적용</a:t>
            </a:r>
            <a:endParaRPr lang="en-US" altLang="ko-KR" sz="2000" dirty="0" smtClean="0">
              <a:latin typeface="+mn-ea"/>
            </a:endParaRPr>
          </a:p>
          <a:p>
            <a:pPr>
              <a:buNone/>
            </a:pPr>
            <a:r>
              <a:rPr lang="en-US" altLang="ko-KR" sz="2000" dirty="0" smtClean="0">
                <a:latin typeface="+mn-ea"/>
              </a:rPr>
              <a:t>	- </a:t>
            </a:r>
            <a:r>
              <a:rPr lang="ko-KR" altLang="en-US" sz="2000" dirty="0" smtClean="0">
                <a:latin typeface="+mn-ea"/>
              </a:rPr>
              <a:t>공공기관</a:t>
            </a:r>
            <a:r>
              <a:rPr lang="en-US" altLang="ko-KR" sz="2000" dirty="0" smtClean="0">
                <a:latin typeface="+mn-ea"/>
              </a:rPr>
              <a:t>: </a:t>
            </a:r>
            <a:r>
              <a:rPr lang="ko-KR" altLang="en-US" sz="2000" dirty="0" smtClean="0">
                <a:latin typeface="+mn-ea"/>
              </a:rPr>
              <a:t>공공기관의 개인정보보호에 관한 법률</a:t>
            </a:r>
            <a:endParaRPr lang="en-US" altLang="ko-KR" sz="2000" dirty="0" smtClean="0">
              <a:latin typeface="+mn-ea"/>
            </a:endParaRPr>
          </a:p>
          <a:p>
            <a:pPr>
              <a:buNone/>
            </a:pPr>
            <a:r>
              <a:rPr lang="en-US" altLang="ko-KR" sz="2000" dirty="0" smtClean="0">
                <a:latin typeface="+mn-ea"/>
              </a:rPr>
              <a:t>	- </a:t>
            </a:r>
            <a:r>
              <a:rPr lang="ko-KR" altLang="en-US" sz="2000" dirty="0" smtClean="0">
                <a:latin typeface="+mn-ea"/>
              </a:rPr>
              <a:t>정보통신사업자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영리사업자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온라인 사업자</a:t>
            </a:r>
            <a:r>
              <a:rPr lang="en-US" altLang="ko-KR" sz="2000" dirty="0" smtClean="0">
                <a:latin typeface="+mn-ea"/>
              </a:rPr>
              <a:t>): </a:t>
            </a:r>
            <a:r>
              <a:rPr lang="ko-KR" altLang="en-US" sz="2000" dirty="0" err="1" smtClean="0">
                <a:latin typeface="+mn-ea"/>
              </a:rPr>
              <a:t>정보통신망법</a:t>
            </a:r>
            <a:endParaRPr lang="ko-KR" altLang="en-US" sz="2000" dirty="0">
              <a:latin typeface="+mn-ea"/>
            </a:endParaRPr>
          </a:p>
        </p:txBody>
      </p:sp>
      <p:sp>
        <p:nvSpPr>
          <p:cNvPr id="30" name="내용 개체 틀 28"/>
          <p:cNvSpPr txBox="1">
            <a:spLocks/>
          </p:cNvSpPr>
          <p:nvPr/>
        </p:nvSpPr>
        <p:spPr>
          <a:xfrm>
            <a:off x="457200" y="3857628"/>
            <a:ext cx="8229600" cy="235745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endParaRPr lang="ko-KR" altLang="en-US" sz="2800" dirty="0" smtClean="0"/>
          </a:p>
          <a:p>
            <a:pPr marL="365760" marR="0" lvl="0" indent="-256032" algn="l" defTabSz="914400" rtl="0" eaLnBrk="1" fontAlgn="auto" latin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ko-KR" altLang="en-US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" name="내용 개체 틀 28"/>
          <p:cNvSpPr txBox="1">
            <a:spLocks/>
          </p:cNvSpPr>
          <p:nvPr/>
        </p:nvSpPr>
        <p:spPr>
          <a:xfrm>
            <a:off x="2500298" y="4000504"/>
            <a:ext cx="8229600" cy="135732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ko-KR" altLang="en-US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내용 개체 틀 28"/>
          <p:cNvSpPr txBox="1">
            <a:spLocks/>
          </p:cNvSpPr>
          <p:nvPr/>
        </p:nvSpPr>
        <p:spPr>
          <a:xfrm>
            <a:off x="442898" y="3857628"/>
            <a:ext cx="8558258" cy="2286016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ko-KR" altLang="en-US" sz="1900" dirty="0" smtClean="0">
                <a:latin typeface="+mn-ea"/>
              </a:rPr>
              <a:t>적용 대상 확대</a:t>
            </a:r>
            <a:r>
              <a:rPr lang="en-US" altLang="ko-KR" sz="1900" dirty="0" smtClean="0">
                <a:latin typeface="+mn-ea"/>
              </a:rPr>
              <a:t>: </a:t>
            </a:r>
            <a:r>
              <a:rPr lang="ko-KR" altLang="en-US" sz="1900" dirty="0" smtClean="0">
                <a:latin typeface="+mn-ea"/>
              </a:rPr>
              <a:t>공공기관과 민간기관에 대한 통합 적용</a:t>
            </a:r>
            <a:endParaRPr lang="en-US" altLang="ko-KR" sz="1900" dirty="0" smtClean="0">
              <a:latin typeface="+mn-ea"/>
            </a:endParaRPr>
          </a:p>
          <a:p>
            <a:pPr marL="365760" indent="-256032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altLang="ko-KR" sz="2000" dirty="0" smtClean="0">
                <a:latin typeface="+mn-ea"/>
              </a:rPr>
              <a:t>	- </a:t>
            </a:r>
            <a:r>
              <a:rPr lang="ko-KR" altLang="en-US" sz="2000" dirty="0" smtClean="0">
                <a:latin typeface="+mn-ea"/>
              </a:rPr>
              <a:t>국회</a:t>
            </a:r>
            <a:r>
              <a:rPr lang="en-US" altLang="ko-KR" sz="2000" dirty="0" smtClean="0">
                <a:latin typeface="+mn-ea"/>
              </a:rPr>
              <a:t>·</a:t>
            </a:r>
            <a:r>
              <a:rPr lang="ko-KR" altLang="en-US" sz="2000" dirty="0" smtClean="0">
                <a:latin typeface="+mn-ea"/>
              </a:rPr>
              <a:t>법원</a:t>
            </a:r>
            <a:r>
              <a:rPr lang="en-US" altLang="ko-KR" sz="2000" dirty="0" smtClean="0">
                <a:latin typeface="+mn-ea"/>
              </a:rPr>
              <a:t>·</a:t>
            </a:r>
            <a:r>
              <a:rPr lang="ko-KR" altLang="en-US" sz="2000" dirty="0" smtClean="0">
                <a:latin typeface="+mn-ea"/>
              </a:rPr>
              <a:t>헌법재판소</a:t>
            </a:r>
            <a:r>
              <a:rPr lang="en-US" altLang="ko-KR" sz="2000" dirty="0" smtClean="0">
                <a:latin typeface="+mn-ea"/>
              </a:rPr>
              <a:t>·</a:t>
            </a:r>
            <a:r>
              <a:rPr lang="ko-KR" altLang="en-US" sz="2000" dirty="0" smtClean="0">
                <a:latin typeface="+mn-ea"/>
              </a:rPr>
              <a:t>중앙선거관리위원회 등 공공기관 대상 확대</a:t>
            </a:r>
            <a:endParaRPr lang="en-US" altLang="ko-KR" sz="2000" dirty="0" smtClean="0">
              <a:latin typeface="+mn-ea"/>
            </a:endParaRP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altLang="ko-KR" sz="2000" dirty="0" smtClean="0">
                <a:latin typeface="+mn-ea"/>
              </a:rPr>
              <a:t>   - </a:t>
            </a:r>
            <a:r>
              <a:rPr lang="ko-KR" altLang="en-US" sz="1900" dirty="0" smtClean="0">
                <a:latin typeface="+mn-ea"/>
              </a:rPr>
              <a:t>의료기관</a:t>
            </a:r>
            <a:r>
              <a:rPr lang="en-US" altLang="ko-KR" sz="1900" dirty="0" smtClean="0">
                <a:latin typeface="+mn-ea"/>
              </a:rPr>
              <a:t>, </a:t>
            </a:r>
            <a:r>
              <a:rPr lang="ko-KR" altLang="en-US" sz="1900" dirty="0" smtClean="0">
                <a:latin typeface="+mn-ea"/>
              </a:rPr>
              <a:t>협회</a:t>
            </a:r>
            <a:r>
              <a:rPr lang="en-US" altLang="ko-KR" sz="1900" dirty="0" smtClean="0">
                <a:latin typeface="+mn-ea"/>
              </a:rPr>
              <a:t>·</a:t>
            </a:r>
            <a:r>
              <a:rPr lang="ko-KR" altLang="en-US" sz="1900" dirty="0" smtClean="0">
                <a:latin typeface="+mn-ea"/>
              </a:rPr>
              <a:t>동창회 등 비영리단체 대상 확대</a:t>
            </a:r>
            <a:endParaRPr lang="en-US" altLang="ko-KR" sz="1900" dirty="0" smtClean="0">
              <a:latin typeface="+mn-ea"/>
            </a:endParaRP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altLang="ko-KR" sz="1900" dirty="0" smtClean="0">
                <a:latin typeface="+mn-ea"/>
              </a:rPr>
              <a:t>   -  </a:t>
            </a:r>
            <a:r>
              <a:rPr lang="ko-KR" altLang="en-US" sz="1900" dirty="0" smtClean="0">
                <a:latin typeface="+mn-ea"/>
              </a:rPr>
              <a:t>온라인사업자에서 오프라인 사업자까지 대상 확대</a:t>
            </a:r>
            <a:endParaRPr lang="en-US" altLang="ko-KR" sz="1900" dirty="0" smtClean="0">
              <a:latin typeface="+mn-ea"/>
            </a:endParaRP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altLang="ko-KR" sz="1900" dirty="0" smtClean="0">
                <a:latin typeface="+mn-ea"/>
              </a:rPr>
              <a:t> </a:t>
            </a:r>
            <a:endParaRPr lang="ko-KR" altLang="en-US" sz="1900" dirty="0" smtClean="0">
              <a:latin typeface="+mn-ea"/>
            </a:endParaRP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ko-KR" altLang="en-US" sz="1900" dirty="0" smtClean="0">
                <a:latin typeface="+mn-ea"/>
              </a:rPr>
              <a:t>적용범위 확대</a:t>
            </a:r>
            <a:r>
              <a:rPr lang="en-US" altLang="ko-KR" sz="1900" dirty="0" smtClean="0">
                <a:latin typeface="+mn-ea"/>
              </a:rPr>
              <a:t>: </a:t>
            </a:r>
            <a:r>
              <a:rPr lang="ko-KR" altLang="en-US" sz="1900" dirty="0" smtClean="0">
                <a:latin typeface="+mn-ea"/>
              </a:rPr>
              <a:t>전자기록뿐 아니라 수기 기록 개인정보도 보호대상 확대</a:t>
            </a:r>
          </a:p>
        </p:txBody>
      </p:sp>
    </p:spTree>
    <p:extLst>
      <p:ext uri="{BB962C8B-B14F-4D97-AF65-F5344CB8AC3E}">
        <p14:creationId xmlns:p14="http://schemas.microsoft.com/office/powerpoint/2010/main" val="13016756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27384"/>
            <a:ext cx="9180512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032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kumimoji="1" lang="en-US" altLang="ko-KR" sz="3600" dirty="0" smtClean="0">
                <a:latin typeface="+mj-ea"/>
              </a:rPr>
              <a:t>6. </a:t>
            </a:r>
            <a:r>
              <a:rPr kumimoji="1" lang="ko-KR" altLang="en-US" sz="3600" dirty="0" smtClean="0">
                <a:latin typeface="+mj-ea"/>
              </a:rPr>
              <a:t>개인정보 보호책임자</a:t>
            </a:r>
            <a:endParaRPr kumimoji="1" lang="ko-KR" altLang="en-US" sz="3600" dirty="0">
              <a:latin typeface="+mj-ea"/>
            </a:endParaRPr>
          </a:p>
        </p:txBody>
      </p:sp>
      <p:grpSp>
        <p:nvGrpSpPr>
          <p:cNvPr id="2" name="그룹 40"/>
          <p:cNvGrpSpPr>
            <a:grpSpLocks/>
          </p:cNvGrpSpPr>
          <p:nvPr/>
        </p:nvGrpSpPr>
        <p:grpSpPr bwMode="auto">
          <a:xfrm>
            <a:off x="539750" y="1255501"/>
            <a:ext cx="8308975" cy="5102457"/>
            <a:chOff x="4383144" y="5072072"/>
            <a:chExt cx="4332260" cy="1133468"/>
          </a:xfrm>
        </p:grpSpPr>
        <p:sp>
          <p:nvSpPr>
            <p:cNvPr id="26" name="모서리가 둥근 직사각형 25"/>
            <p:cNvSpPr/>
            <p:nvPr/>
          </p:nvSpPr>
          <p:spPr bwMode="auto">
            <a:xfrm>
              <a:off x="4383144" y="5072072"/>
              <a:ext cx="4332260" cy="1133468"/>
            </a:xfrm>
            <a:prstGeom prst="roundRect">
              <a:avLst>
                <a:gd name="adj" fmla="val 6410"/>
              </a:avLst>
            </a:prstGeom>
            <a:gradFill flip="none" rotWithShape="1">
              <a:gsLst>
                <a:gs pos="2000">
                  <a:schemeClr val="bg1">
                    <a:lumMod val="75000"/>
                    <a:alpha val="45000"/>
                  </a:schemeClr>
                </a:gs>
                <a:gs pos="1000">
                  <a:schemeClr val="bg1"/>
                </a:gs>
              </a:gsLst>
              <a:lin ang="0" scaled="1"/>
              <a:tileRect/>
            </a:gradFill>
            <a:ln w="19050">
              <a:solidFill>
                <a:schemeClr val="bg1">
                  <a:lumMod val="65000"/>
                </a:schemeClr>
              </a:solidFill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000">
                <a:latin typeface="+mj-ea"/>
                <a:ea typeface="+mj-ea"/>
              </a:endParaRPr>
            </a:p>
          </p:txBody>
        </p:sp>
        <p:sp>
          <p:nvSpPr>
            <p:cNvPr id="30" name="AutoShape 78"/>
            <p:cNvSpPr>
              <a:spLocks noChangeArrowheads="1"/>
            </p:cNvSpPr>
            <p:nvPr/>
          </p:nvSpPr>
          <p:spPr bwMode="auto">
            <a:xfrm>
              <a:off x="4410844" y="5084978"/>
              <a:ext cx="4281266" cy="1067603"/>
            </a:xfrm>
            <a:prstGeom prst="roundRect">
              <a:avLst>
                <a:gd name="adj" fmla="val 5130"/>
              </a:avLst>
            </a:prstGeom>
            <a:gradFill rotWithShape="1">
              <a:gsLst>
                <a:gs pos="0">
                  <a:srgbClr val="FFFFFF">
                    <a:alpha val="8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 sz="2000" b="1"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8" name="슬라이드 번호 개체 틀 1"/>
          <p:cNvSpPr txBox="1">
            <a:spLocks/>
          </p:cNvSpPr>
          <p:nvPr/>
        </p:nvSpPr>
        <p:spPr>
          <a:xfrm>
            <a:off x="3500430" y="6411631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51</a:t>
            </a:fld>
            <a:endParaRPr lang="ko-KR" altLang="en-US" sz="16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08493" y="6281960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5"/>
          <p:cNvSpPr txBox="1">
            <a:spLocks noChangeArrowheads="1"/>
          </p:cNvSpPr>
          <p:nvPr/>
        </p:nvSpPr>
        <p:spPr bwMode="auto">
          <a:xfrm>
            <a:off x="539552" y="1475082"/>
            <a:ext cx="8206509" cy="488441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 smtClean="0">
                <a:latin typeface="+mn-ea"/>
              </a:rPr>
              <a:t> </a:t>
            </a:r>
            <a:r>
              <a:rPr lang="ko-KR" altLang="en-US" b="1" dirty="0" smtClean="0">
                <a:latin typeface="+mn-ea"/>
              </a:rPr>
              <a:t>▶ 개인정보 보호책임자로 </a:t>
            </a:r>
            <a:r>
              <a:rPr lang="ko-KR" altLang="en-US" b="1" dirty="0" smtClean="0"/>
              <a:t>사회복지기관의 대표자 또는 개인정보 처리 관련 업무</a:t>
            </a:r>
            <a:endParaRPr lang="en-US" altLang="ko-KR" b="1" dirty="0" smtClean="0"/>
          </a:p>
          <a:p>
            <a:pPr>
              <a:defRPr/>
            </a:pPr>
            <a:r>
              <a:rPr lang="en-US" altLang="ko-KR" b="1" dirty="0" smtClean="0"/>
              <a:t>     </a:t>
            </a:r>
            <a:r>
              <a:rPr lang="ko-KR" altLang="en-US" b="1" dirty="0" smtClean="0"/>
              <a:t>부서의 장 또는 개인정보 보호에 관한 소양이 있는 사람 지정</a:t>
            </a: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개인정보 보호 계획의 수립 및 시행</a:t>
            </a:r>
            <a:endParaRPr lang="en-US" altLang="ko-KR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개인정보 처리 실태 및 관행의 정기적인 조사 및 개선</a:t>
            </a:r>
            <a:endParaRPr lang="en-US" altLang="ko-KR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개인정보 처리와 관련한 불만의 처리 및 피해 구제</a:t>
            </a:r>
            <a:endParaRPr lang="en-US" altLang="ko-KR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개인정보 유출 및 오용</a:t>
            </a:r>
            <a:r>
              <a:rPr lang="en-US" altLang="ko-KR" dirty="0" smtClean="0"/>
              <a:t>·</a:t>
            </a:r>
            <a:r>
              <a:rPr lang="ko-KR" altLang="en-US" dirty="0" smtClean="0"/>
              <a:t>남용 방지를 위한 내부통제시스템의 구축</a:t>
            </a:r>
            <a:endParaRPr lang="en-US" altLang="ko-KR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개인정보 보호 교육 계획의 수립 및 시행</a:t>
            </a:r>
            <a:endParaRPr lang="en-US" altLang="ko-KR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개인정보파일의 보호 및 관리</a:t>
            </a:r>
            <a:r>
              <a:rPr lang="en-US" altLang="ko-KR" dirty="0" smtClean="0"/>
              <a:t>·</a:t>
            </a:r>
            <a:r>
              <a:rPr lang="ko-KR" altLang="en-US" dirty="0" smtClean="0"/>
              <a:t>감독</a:t>
            </a:r>
            <a:endParaRPr lang="en-US" altLang="ko-KR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개인정보 처리방침 수립</a:t>
            </a:r>
            <a:r>
              <a:rPr lang="en-US" altLang="ko-KR" dirty="0" smtClean="0"/>
              <a:t>·</a:t>
            </a:r>
            <a:r>
              <a:rPr lang="ko-KR" altLang="en-US" dirty="0" smtClean="0"/>
              <a:t>변경 및 시행</a:t>
            </a:r>
            <a:endParaRPr lang="en-US" altLang="ko-KR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개인정보 보호 관련 자료의 관리</a:t>
            </a:r>
            <a:endParaRPr lang="en-US" altLang="ko-KR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처리목적이 달성되거나 보유기간이 경과한 개인정보 파기 </a:t>
            </a:r>
            <a:endParaRPr lang="en-US" altLang="ko-KR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개인정보침해 관련 민원의 접수</a:t>
            </a:r>
            <a:r>
              <a:rPr lang="en-US" altLang="ko-KR" dirty="0" smtClean="0"/>
              <a:t>․</a:t>
            </a:r>
            <a:r>
              <a:rPr lang="ko-KR" altLang="en-US" dirty="0" smtClean="0"/>
              <a:t>처리</a:t>
            </a:r>
            <a:endParaRPr lang="en-US" altLang="ko-KR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그 밖에 개인정보 보호를 위하여 필요한 업무 </a:t>
            </a:r>
            <a:endParaRPr lang="ko-KR" alt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314985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kumimoji="1" lang="en-US" altLang="ko-KR" sz="3600" dirty="0" smtClean="0">
                <a:latin typeface="+mj-ea"/>
              </a:rPr>
              <a:t>7. </a:t>
            </a:r>
            <a:r>
              <a:rPr kumimoji="1" lang="ko-KR" altLang="en-US" sz="3600" dirty="0" smtClean="0">
                <a:latin typeface="+mj-ea"/>
              </a:rPr>
              <a:t>개인정보의 파기</a:t>
            </a:r>
            <a:endParaRPr kumimoji="1" lang="ko-KR" altLang="en-US" sz="3600" dirty="0">
              <a:latin typeface="+mj-ea"/>
            </a:endParaRPr>
          </a:p>
        </p:txBody>
      </p:sp>
      <p:grpSp>
        <p:nvGrpSpPr>
          <p:cNvPr id="2" name="그룹 40"/>
          <p:cNvGrpSpPr>
            <a:grpSpLocks/>
          </p:cNvGrpSpPr>
          <p:nvPr/>
        </p:nvGrpSpPr>
        <p:grpSpPr bwMode="auto">
          <a:xfrm>
            <a:off x="539750" y="1340768"/>
            <a:ext cx="8348410" cy="3816424"/>
            <a:chOff x="4383144" y="5072072"/>
            <a:chExt cx="4332260" cy="1133468"/>
          </a:xfrm>
        </p:grpSpPr>
        <p:sp>
          <p:nvSpPr>
            <p:cNvPr id="26" name="모서리가 둥근 직사각형 25"/>
            <p:cNvSpPr/>
            <p:nvPr/>
          </p:nvSpPr>
          <p:spPr bwMode="auto">
            <a:xfrm>
              <a:off x="4383144" y="5072072"/>
              <a:ext cx="4332260" cy="1133468"/>
            </a:xfrm>
            <a:prstGeom prst="roundRect">
              <a:avLst>
                <a:gd name="adj" fmla="val 6410"/>
              </a:avLst>
            </a:prstGeom>
            <a:gradFill flip="none" rotWithShape="1">
              <a:gsLst>
                <a:gs pos="2000">
                  <a:schemeClr val="bg1">
                    <a:lumMod val="75000"/>
                    <a:alpha val="45000"/>
                  </a:schemeClr>
                </a:gs>
                <a:gs pos="1000">
                  <a:schemeClr val="bg1"/>
                </a:gs>
              </a:gsLst>
              <a:lin ang="0" scaled="1"/>
              <a:tileRect/>
            </a:gradFill>
            <a:ln w="19050">
              <a:solidFill>
                <a:schemeClr val="bg1">
                  <a:lumMod val="65000"/>
                </a:schemeClr>
              </a:solidFill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00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30" name="AutoShape 78"/>
            <p:cNvSpPr>
              <a:spLocks noChangeArrowheads="1"/>
            </p:cNvSpPr>
            <p:nvPr/>
          </p:nvSpPr>
          <p:spPr bwMode="auto">
            <a:xfrm>
              <a:off x="4410844" y="5084978"/>
              <a:ext cx="4281266" cy="1067603"/>
            </a:xfrm>
            <a:prstGeom prst="roundRect">
              <a:avLst>
                <a:gd name="adj" fmla="val 5130"/>
              </a:avLst>
            </a:prstGeom>
            <a:gradFill rotWithShape="1">
              <a:gsLst>
                <a:gs pos="0">
                  <a:srgbClr val="FFFFFF">
                    <a:alpha val="8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 sz="2000" b="1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11299" y="1484784"/>
            <a:ext cx="8175501" cy="319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0850" indent="-450850" algn="just">
              <a:lnSpc>
                <a:spcPct val="130000"/>
              </a:lnSpc>
              <a:defRPr/>
            </a:pPr>
            <a:r>
              <a:rPr lang="ko-KR" altLang="en-US" b="1" dirty="0" smtClean="0">
                <a:latin typeface="+mn-ea"/>
              </a:rPr>
              <a:t>▶ 파기 대상</a:t>
            </a:r>
            <a:endParaRPr lang="en-US" altLang="ko-KR" b="1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개인정보의 수집</a:t>
            </a:r>
            <a:r>
              <a:rPr lang="en-US" altLang="ko-KR" dirty="0" smtClean="0"/>
              <a:t>․</a:t>
            </a:r>
            <a:r>
              <a:rPr lang="ko-KR" altLang="en-US" dirty="0" smtClean="0"/>
              <a:t>이용 목적이 달성된 경우</a:t>
            </a:r>
            <a:endParaRPr lang="en-US" altLang="ko-KR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개인정보의 보유 및 이용 기간이 끝난 경우</a:t>
            </a:r>
            <a:endParaRPr lang="en-US" altLang="ko-KR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이용자가 동의를 철회한 경우</a:t>
            </a:r>
            <a:endParaRPr lang="en-US" altLang="ko-KR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사회복지시설 사업을 폐업한 경우</a:t>
            </a:r>
          </a:p>
          <a:p>
            <a:pPr>
              <a:defRPr/>
            </a:pPr>
            <a:endParaRPr lang="en-US" altLang="ko-KR" b="1" dirty="0" smtClean="0">
              <a:latin typeface="+mn-ea"/>
            </a:endParaRPr>
          </a:p>
          <a:p>
            <a:pPr>
              <a:defRPr/>
            </a:pPr>
            <a:r>
              <a:rPr lang="ko-KR" altLang="en-US" sz="2000" b="1" dirty="0" smtClean="0">
                <a:latin typeface="+mn-ea"/>
              </a:rPr>
              <a:t>▶ 파기 방법</a:t>
            </a:r>
            <a:endParaRPr lang="en-US" altLang="ko-KR" sz="2000" b="1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개인정보가 기록된 출력물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서면 등 </a:t>
            </a:r>
            <a:r>
              <a:rPr lang="en-US" altLang="ko-KR" dirty="0" smtClean="0">
                <a:latin typeface="+mn-ea"/>
              </a:rPr>
              <a:t>: </a:t>
            </a:r>
            <a:r>
              <a:rPr lang="ko-KR" altLang="en-US" dirty="0" smtClean="0">
                <a:latin typeface="+mn-ea"/>
              </a:rPr>
              <a:t>파쇄 또는 소각</a:t>
            </a:r>
            <a:endParaRPr lang="en-US" altLang="ko-KR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전자적 파일 형태 </a:t>
            </a:r>
            <a:r>
              <a:rPr lang="en-US" altLang="ko-KR" dirty="0" smtClean="0">
                <a:latin typeface="+mn-ea"/>
              </a:rPr>
              <a:t>: </a:t>
            </a:r>
            <a:r>
              <a:rPr lang="ko-KR" altLang="en-US" dirty="0" smtClean="0">
                <a:latin typeface="+mn-ea"/>
              </a:rPr>
              <a:t>복원이 불가능 하도록 영구 삭제</a:t>
            </a:r>
            <a:endParaRPr lang="en-US" altLang="ko-KR" b="1" dirty="0" smtClean="0">
              <a:latin typeface="+mn-ea"/>
            </a:endParaRPr>
          </a:p>
        </p:txBody>
      </p:sp>
      <p:sp>
        <p:nvSpPr>
          <p:cNvPr id="8" name="슬라이드 번호 개체 틀 1"/>
          <p:cNvSpPr txBox="1">
            <a:spLocks/>
          </p:cNvSpPr>
          <p:nvPr/>
        </p:nvSpPr>
        <p:spPr>
          <a:xfrm>
            <a:off x="3500430" y="6411631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52</a:t>
            </a:fld>
            <a:endParaRPr lang="ko-KR" altLang="en-US" sz="16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08493" y="6281960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560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kumimoji="1" lang="en-US" altLang="ko-KR" sz="3600" dirty="0" smtClean="0">
                <a:latin typeface="+mj-ea"/>
              </a:rPr>
              <a:t>8. </a:t>
            </a:r>
            <a:r>
              <a:rPr lang="ko-KR" altLang="en-US" sz="3600" dirty="0" smtClean="0">
                <a:latin typeface="+mj-ea"/>
              </a:rPr>
              <a:t>정보주체의 열람</a:t>
            </a:r>
            <a:r>
              <a:rPr lang="en-US" altLang="ko-KR" sz="3600" dirty="0" smtClean="0">
                <a:latin typeface="+mj-ea"/>
              </a:rPr>
              <a:t>·</a:t>
            </a:r>
            <a:r>
              <a:rPr lang="ko-KR" altLang="en-US" sz="3600" dirty="0" smtClean="0">
                <a:latin typeface="+mj-ea"/>
              </a:rPr>
              <a:t>정정</a:t>
            </a:r>
            <a:r>
              <a:rPr lang="en-US" altLang="ko-KR" sz="3600" dirty="0" smtClean="0">
                <a:latin typeface="+mj-ea"/>
              </a:rPr>
              <a:t>·</a:t>
            </a:r>
            <a:r>
              <a:rPr lang="ko-KR" altLang="en-US" sz="3600" dirty="0" smtClean="0">
                <a:latin typeface="+mj-ea"/>
              </a:rPr>
              <a:t>삭제</a:t>
            </a:r>
            <a:endParaRPr kumimoji="1" lang="ko-KR" altLang="en-US" sz="3600" dirty="0">
              <a:latin typeface="+mj-ea"/>
            </a:endParaRPr>
          </a:p>
        </p:txBody>
      </p:sp>
      <p:grpSp>
        <p:nvGrpSpPr>
          <p:cNvPr id="2" name="그룹 40"/>
          <p:cNvGrpSpPr>
            <a:grpSpLocks/>
          </p:cNvGrpSpPr>
          <p:nvPr/>
        </p:nvGrpSpPr>
        <p:grpSpPr bwMode="auto">
          <a:xfrm>
            <a:off x="539750" y="1340768"/>
            <a:ext cx="8348410" cy="4188200"/>
            <a:chOff x="4383144" y="5072072"/>
            <a:chExt cx="4332260" cy="1133468"/>
          </a:xfrm>
        </p:grpSpPr>
        <p:sp>
          <p:nvSpPr>
            <p:cNvPr id="26" name="모서리가 둥근 직사각형 25"/>
            <p:cNvSpPr/>
            <p:nvPr/>
          </p:nvSpPr>
          <p:spPr bwMode="auto">
            <a:xfrm>
              <a:off x="4383144" y="5072072"/>
              <a:ext cx="4332260" cy="1133468"/>
            </a:xfrm>
            <a:prstGeom prst="roundRect">
              <a:avLst>
                <a:gd name="adj" fmla="val 6410"/>
              </a:avLst>
            </a:prstGeom>
            <a:gradFill flip="none" rotWithShape="1">
              <a:gsLst>
                <a:gs pos="2000">
                  <a:schemeClr val="bg1">
                    <a:lumMod val="75000"/>
                    <a:alpha val="45000"/>
                  </a:schemeClr>
                </a:gs>
                <a:gs pos="1000">
                  <a:schemeClr val="bg1"/>
                </a:gs>
              </a:gsLst>
              <a:lin ang="0" scaled="1"/>
              <a:tileRect/>
            </a:gradFill>
            <a:ln w="19050">
              <a:solidFill>
                <a:schemeClr val="bg1">
                  <a:lumMod val="65000"/>
                </a:schemeClr>
              </a:solidFill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00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30" name="AutoShape 78"/>
            <p:cNvSpPr>
              <a:spLocks noChangeArrowheads="1"/>
            </p:cNvSpPr>
            <p:nvPr/>
          </p:nvSpPr>
          <p:spPr bwMode="auto">
            <a:xfrm>
              <a:off x="4410844" y="5084978"/>
              <a:ext cx="4281266" cy="1067603"/>
            </a:xfrm>
            <a:prstGeom prst="roundRect">
              <a:avLst>
                <a:gd name="adj" fmla="val 5130"/>
              </a:avLst>
            </a:prstGeom>
            <a:gradFill rotWithShape="1">
              <a:gsLst>
                <a:gs pos="0">
                  <a:srgbClr val="FFFFFF">
                    <a:alpha val="8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 sz="2000" b="1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11299" y="1484784"/>
            <a:ext cx="8175501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ko-KR" altLang="en-US" b="1" dirty="0" smtClean="0">
                <a:latin typeface="+mn-ea"/>
              </a:rPr>
              <a:t>▶ 정보주체의 열람 요구 </a:t>
            </a:r>
            <a:endParaRPr lang="en-US" altLang="ko-KR" b="1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en-US" altLang="ko-KR" dirty="0" smtClean="0"/>
              <a:t>10</a:t>
            </a:r>
            <a:r>
              <a:rPr lang="ko-KR" altLang="en-US" dirty="0" smtClean="0"/>
              <a:t>일 이내에 조치 통보</a:t>
            </a:r>
            <a:endParaRPr lang="en-US" altLang="ko-KR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열람 제한</a:t>
            </a:r>
            <a:r>
              <a:rPr lang="en-US" altLang="ko-KR" dirty="0" smtClean="0"/>
              <a:t>․</a:t>
            </a:r>
            <a:r>
              <a:rPr lang="ko-KR" altLang="en-US" dirty="0" smtClean="0"/>
              <a:t>거절사유에 해당하는 경우</a:t>
            </a:r>
            <a:r>
              <a:rPr lang="en-US" altLang="ko-KR" dirty="0" smtClean="0"/>
              <a:t>,</a:t>
            </a:r>
            <a:r>
              <a:rPr lang="ko-KR" altLang="en-US" dirty="0" smtClean="0"/>
              <a:t> 정보주체에게 그 사유를 알리고 열람을 제한하거나 거절</a:t>
            </a:r>
            <a:endParaRPr lang="en-US" altLang="ko-KR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endParaRPr lang="en-US" altLang="ko-KR" dirty="0" smtClean="0"/>
          </a:p>
          <a:p>
            <a:pPr marL="0" lvl="1">
              <a:defRPr/>
            </a:pPr>
            <a:r>
              <a:rPr lang="ko-KR" altLang="en-US" b="1" dirty="0" smtClean="0">
                <a:latin typeface="+mn-ea"/>
              </a:rPr>
              <a:t>▶ </a:t>
            </a:r>
            <a:r>
              <a:rPr lang="ko-KR" altLang="en-US" b="1" dirty="0" smtClean="0"/>
              <a:t>개인정보의 정정</a:t>
            </a:r>
            <a:r>
              <a:rPr lang="en-US" altLang="ko-KR" b="1" dirty="0" smtClean="0"/>
              <a:t>·</a:t>
            </a:r>
            <a:r>
              <a:rPr lang="ko-KR" altLang="en-US" b="1" dirty="0" smtClean="0"/>
              <a:t>삭제 요구</a:t>
            </a:r>
            <a:endParaRPr lang="en-US" altLang="ko-KR" b="1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본인 개인정보에 대한 정정</a:t>
            </a:r>
            <a:r>
              <a:rPr lang="en-US" altLang="ko-KR" dirty="0" smtClean="0"/>
              <a:t>·</a:t>
            </a:r>
            <a:r>
              <a:rPr lang="ko-KR" altLang="en-US" dirty="0" smtClean="0"/>
              <a:t>삭제 요청 시</a:t>
            </a:r>
            <a:r>
              <a:rPr lang="en-US" altLang="ko-KR" dirty="0" smtClean="0"/>
              <a:t>, 10</a:t>
            </a:r>
            <a:r>
              <a:rPr lang="ko-KR" altLang="en-US" dirty="0" smtClean="0"/>
              <a:t>일 이내 조치</a:t>
            </a:r>
            <a:endParaRPr lang="en-US" altLang="ko-KR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endParaRPr lang="en-US" altLang="ko-KR" dirty="0" smtClean="0"/>
          </a:p>
          <a:p>
            <a:pPr marL="0" lvl="1">
              <a:defRPr/>
            </a:pPr>
            <a:r>
              <a:rPr lang="ko-KR" altLang="en-US" b="1" dirty="0" smtClean="0">
                <a:latin typeface="+mn-ea"/>
              </a:rPr>
              <a:t>▶ </a:t>
            </a:r>
            <a:r>
              <a:rPr lang="ko-KR" altLang="en-US" b="1" dirty="0" smtClean="0"/>
              <a:t>개인정보의 처리정지 요구</a:t>
            </a:r>
            <a:endParaRPr lang="en-US" altLang="ko-KR" b="1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본인 개인정보에 대한 처리정지 요청 시</a:t>
            </a:r>
            <a:r>
              <a:rPr lang="en-US" altLang="ko-KR" dirty="0" smtClean="0"/>
              <a:t>, 10</a:t>
            </a:r>
            <a:r>
              <a:rPr lang="ko-KR" altLang="en-US" dirty="0" smtClean="0"/>
              <a:t>일 이내  조치</a:t>
            </a:r>
            <a:endParaRPr lang="en-US" altLang="ko-KR" dirty="0" smtClean="0"/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/>
              <a:t>처리 정지된 개인정보는 파기 등 필요한 조치 필요</a:t>
            </a:r>
          </a:p>
          <a:p>
            <a:pPr marL="742950" lvl="1" indent="-285750" algn="just">
              <a:lnSpc>
                <a:spcPct val="130000"/>
              </a:lnSpc>
              <a:defRPr/>
            </a:pPr>
            <a:endParaRPr lang="en-US" altLang="ko-KR" sz="1600" dirty="0" smtClean="0"/>
          </a:p>
        </p:txBody>
      </p:sp>
      <p:sp>
        <p:nvSpPr>
          <p:cNvPr id="8" name="슬라이드 번호 개체 틀 1"/>
          <p:cNvSpPr txBox="1">
            <a:spLocks/>
          </p:cNvSpPr>
          <p:nvPr/>
        </p:nvSpPr>
        <p:spPr>
          <a:xfrm>
            <a:off x="3500430" y="6411631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53</a:t>
            </a:fld>
            <a:endParaRPr lang="ko-KR" altLang="en-US" sz="16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08493" y="6281960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560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kumimoji="1" lang="en-US" altLang="ko-K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9. </a:t>
            </a:r>
            <a:r>
              <a:rPr kumimoji="1" lang="ko-KR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개인정보의 유출</a:t>
            </a:r>
            <a:r>
              <a:rPr kumimoji="1" lang="en-US" altLang="ko-K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·</a:t>
            </a:r>
            <a:r>
              <a:rPr kumimoji="1" lang="ko-KR" alt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침해시</a:t>
            </a:r>
            <a:r>
              <a:rPr kumimoji="1" lang="ko-KR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 조치방법</a:t>
            </a:r>
            <a:endParaRPr kumimoji="1" lang="ko-KR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</a:endParaRPr>
          </a:p>
        </p:txBody>
      </p:sp>
      <p:grpSp>
        <p:nvGrpSpPr>
          <p:cNvPr id="2" name="그룹 40"/>
          <p:cNvGrpSpPr>
            <a:grpSpLocks/>
          </p:cNvGrpSpPr>
          <p:nvPr/>
        </p:nvGrpSpPr>
        <p:grpSpPr bwMode="auto">
          <a:xfrm>
            <a:off x="539552" y="1268760"/>
            <a:ext cx="8308975" cy="5283412"/>
            <a:chOff x="4383144" y="5072072"/>
            <a:chExt cx="4332260" cy="1133468"/>
          </a:xfrm>
        </p:grpSpPr>
        <p:sp>
          <p:nvSpPr>
            <p:cNvPr id="26" name="모서리가 둥근 직사각형 25"/>
            <p:cNvSpPr/>
            <p:nvPr/>
          </p:nvSpPr>
          <p:spPr bwMode="auto">
            <a:xfrm>
              <a:off x="4383144" y="5072072"/>
              <a:ext cx="4332260" cy="1133468"/>
            </a:xfrm>
            <a:prstGeom prst="roundRect">
              <a:avLst>
                <a:gd name="adj" fmla="val 6410"/>
              </a:avLst>
            </a:prstGeom>
            <a:gradFill flip="none" rotWithShape="1">
              <a:gsLst>
                <a:gs pos="2000">
                  <a:schemeClr val="bg1">
                    <a:lumMod val="75000"/>
                    <a:alpha val="45000"/>
                  </a:schemeClr>
                </a:gs>
                <a:gs pos="1000">
                  <a:schemeClr val="bg1"/>
                </a:gs>
              </a:gsLst>
              <a:lin ang="0" scaled="1"/>
              <a:tileRect/>
            </a:gradFill>
            <a:ln w="19050">
              <a:solidFill>
                <a:schemeClr val="bg1">
                  <a:lumMod val="65000"/>
                </a:schemeClr>
              </a:solidFill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00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30" name="AutoShape 78"/>
            <p:cNvSpPr>
              <a:spLocks noChangeArrowheads="1"/>
            </p:cNvSpPr>
            <p:nvPr/>
          </p:nvSpPr>
          <p:spPr bwMode="auto">
            <a:xfrm>
              <a:off x="4410844" y="5084978"/>
              <a:ext cx="4281266" cy="1067603"/>
            </a:xfrm>
            <a:prstGeom prst="roundRect">
              <a:avLst>
                <a:gd name="adj" fmla="val 5130"/>
              </a:avLst>
            </a:prstGeom>
            <a:gradFill rotWithShape="1">
              <a:gsLst>
                <a:gs pos="0">
                  <a:srgbClr val="FFFFFF">
                    <a:alpha val="8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 sz="2000" b="1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45" name="슬라이드 번호 개체 틀 14"/>
          <p:cNvSpPr txBox="1">
            <a:spLocks/>
          </p:cNvSpPr>
          <p:nvPr/>
        </p:nvSpPr>
        <p:spPr>
          <a:xfrm>
            <a:off x="3491880" y="652025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796D0551-E588-456A-94A4-0AD0D8C950FC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  <a:latin typeface="+mj-ea"/>
                <a:ea typeface="+mj-ea"/>
              </a:rPr>
              <a:pPr algn="ctr">
                <a:defRPr/>
              </a:pPr>
              <a:t>54</a:t>
            </a:fld>
            <a:endParaRPr lang="ko-KR" altLang="en-US" sz="1600" dirty="0">
              <a:solidFill>
                <a:prstClr val="black">
                  <a:tint val="75000"/>
                </a:prstClr>
              </a:solidFill>
              <a:latin typeface="+mj-ea"/>
              <a:ea typeface="+mj-ea"/>
            </a:endParaRPr>
          </a:p>
        </p:txBody>
      </p:sp>
      <p:sp>
        <p:nvSpPr>
          <p:cNvPr id="19" name="Rectangle 461"/>
          <p:cNvSpPr>
            <a:spLocks noChangeArrowheads="1"/>
          </p:cNvSpPr>
          <p:nvPr/>
        </p:nvSpPr>
        <p:spPr bwMode="auto">
          <a:xfrm>
            <a:off x="611560" y="3631455"/>
            <a:ext cx="828092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kern="0" dirty="0">
                <a:latin typeface="+mj-ea"/>
                <a:ea typeface="+mj-ea"/>
              </a:rPr>
              <a:t>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▶ </a:t>
            </a:r>
            <a:r>
              <a:rPr kumimoji="0" lang="ko-KR" altLang="en-US" b="1" kern="0" dirty="0" smtClean="0">
                <a:latin typeface="+mj-ea"/>
                <a:ea typeface="+mj-ea"/>
              </a:rPr>
              <a:t>개인정보 </a:t>
            </a:r>
            <a:r>
              <a:rPr kumimoji="0" lang="ko-KR" altLang="en-US" b="1" kern="0" dirty="0">
                <a:latin typeface="+mj-ea"/>
                <a:ea typeface="+mj-ea"/>
              </a:rPr>
              <a:t>침해 신고를 통한 침해 구제절차</a:t>
            </a:r>
            <a:endParaRPr kumimoji="0" lang="en-US" altLang="ko-KR" b="1" kern="0" dirty="0">
              <a:latin typeface="+mj-ea"/>
              <a:ea typeface="+mj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3741" y="4063503"/>
            <a:ext cx="8044723" cy="216059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531813" indent="-531813">
              <a:lnSpc>
                <a:spcPct val="120000"/>
              </a:lnSpc>
            </a:pPr>
            <a:r>
              <a:rPr lang="en-US" altLang="ko-KR" sz="1600" dirty="0">
                <a:latin typeface="+mj-ea"/>
                <a:ea typeface="+mj-ea"/>
              </a:rPr>
              <a:t>① </a:t>
            </a:r>
            <a:r>
              <a:rPr lang="ko-KR" altLang="en-US" sz="1600" dirty="0">
                <a:latin typeface="+mj-ea"/>
                <a:ea typeface="+mj-ea"/>
              </a:rPr>
              <a:t>개인정보침해 신고센터</a:t>
            </a:r>
            <a:r>
              <a:rPr lang="en-US" altLang="ko-KR" sz="1600" dirty="0">
                <a:latin typeface="+mj-ea"/>
                <a:ea typeface="+mj-ea"/>
              </a:rPr>
              <a:t>(</a:t>
            </a:r>
            <a:r>
              <a:rPr lang="ko-KR" altLang="en-US" sz="1600" dirty="0">
                <a:latin typeface="+mj-ea"/>
                <a:ea typeface="+mj-ea"/>
              </a:rPr>
              <a:t>전화 </a:t>
            </a:r>
            <a:r>
              <a:rPr lang="en-US" altLang="ko-KR" sz="1600" dirty="0">
                <a:latin typeface="+mj-ea"/>
                <a:ea typeface="+mj-ea"/>
              </a:rPr>
              <a:t>118)</a:t>
            </a:r>
            <a:r>
              <a:rPr lang="ko-KR" altLang="en-US" sz="1600" dirty="0">
                <a:latin typeface="+mj-ea"/>
                <a:ea typeface="+mj-ea"/>
              </a:rPr>
              <a:t>에 침해사례 접수</a:t>
            </a:r>
            <a:endParaRPr lang="en-US" altLang="ko-KR" sz="1600" dirty="0">
              <a:latin typeface="+mj-ea"/>
              <a:ea typeface="+mj-ea"/>
            </a:endParaRPr>
          </a:p>
          <a:p>
            <a:pPr marL="531813" indent="-531813">
              <a:lnSpc>
                <a:spcPct val="120000"/>
              </a:lnSpc>
            </a:pPr>
            <a:r>
              <a:rPr lang="en-US" altLang="ko-KR" sz="1600" dirty="0">
                <a:latin typeface="+mj-ea"/>
                <a:ea typeface="+mj-ea"/>
              </a:rPr>
              <a:t>② </a:t>
            </a:r>
            <a:r>
              <a:rPr lang="ko-KR" altLang="en-US" sz="1600" dirty="0">
                <a:latin typeface="+mj-ea"/>
                <a:ea typeface="+mj-ea"/>
              </a:rPr>
              <a:t>개인정보침해신고센터의 사실조사</a:t>
            </a:r>
            <a:r>
              <a:rPr lang="en-US" altLang="ko-KR" sz="1600" dirty="0">
                <a:latin typeface="+mj-ea"/>
                <a:ea typeface="+mj-ea"/>
              </a:rPr>
              <a:t>(</a:t>
            </a:r>
            <a:r>
              <a:rPr lang="ko-KR" altLang="en-US" sz="1600" dirty="0">
                <a:latin typeface="+mj-ea"/>
                <a:ea typeface="+mj-ea"/>
              </a:rPr>
              <a:t>서면</a:t>
            </a:r>
            <a:r>
              <a:rPr lang="en-US" altLang="ko-KR" sz="1600" dirty="0">
                <a:latin typeface="+mj-ea"/>
                <a:ea typeface="+mj-ea"/>
              </a:rPr>
              <a:t>, </a:t>
            </a:r>
            <a:r>
              <a:rPr lang="ko-KR" altLang="en-US" sz="1600" dirty="0">
                <a:latin typeface="+mj-ea"/>
                <a:ea typeface="+mj-ea"/>
              </a:rPr>
              <a:t>방문조사 등</a:t>
            </a:r>
            <a:r>
              <a:rPr lang="en-US" altLang="ko-KR" sz="1600" dirty="0">
                <a:latin typeface="+mj-ea"/>
                <a:ea typeface="+mj-ea"/>
              </a:rPr>
              <a:t>)</a:t>
            </a:r>
          </a:p>
          <a:p>
            <a:pPr marL="531813" indent="-531813">
              <a:lnSpc>
                <a:spcPct val="120000"/>
              </a:lnSpc>
            </a:pPr>
            <a:r>
              <a:rPr lang="en-US" altLang="ko-KR" sz="1600" dirty="0">
                <a:latin typeface="+mj-ea"/>
                <a:ea typeface="+mj-ea"/>
              </a:rPr>
              <a:t>③ </a:t>
            </a:r>
            <a:r>
              <a:rPr lang="ko-KR" altLang="en-US" sz="1600" dirty="0">
                <a:latin typeface="+mj-ea"/>
                <a:ea typeface="+mj-ea"/>
              </a:rPr>
              <a:t>사실조사 결과 통보 및 위법사실 </a:t>
            </a:r>
            <a:r>
              <a:rPr lang="ko-KR" altLang="en-US" sz="1600" dirty="0" err="1">
                <a:latin typeface="+mj-ea"/>
                <a:ea typeface="+mj-ea"/>
              </a:rPr>
              <a:t>발견시</a:t>
            </a:r>
            <a:r>
              <a:rPr lang="ko-KR" altLang="en-US" sz="1600" dirty="0">
                <a:latin typeface="+mj-ea"/>
                <a:ea typeface="+mj-ea"/>
              </a:rPr>
              <a:t> 조치</a:t>
            </a:r>
            <a:r>
              <a:rPr lang="en-US" altLang="ko-KR" sz="1600" dirty="0">
                <a:latin typeface="+mj-ea"/>
                <a:ea typeface="+mj-ea"/>
              </a:rPr>
              <a:t>(</a:t>
            </a:r>
            <a:r>
              <a:rPr lang="ko-KR" altLang="en-US" sz="1600" dirty="0">
                <a:latin typeface="+mj-ea"/>
                <a:ea typeface="+mj-ea"/>
              </a:rPr>
              <a:t>수사의뢰</a:t>
            </a:r>
            <a:r>
              <a:rPr lang="en-US" altLang="ko-KR" sz="1600" dirty="0">
                <a:latin typeface="+mj-ea"/>
                <a:ea typeface="+mj-ea"/>
              </a:rPr>
              <a:t>, </a:t>
            </a:r>
            <a:r>
              <a:rPr lang="ko-KR" altLang="en-US" sz="1600" dirty="0">
                <a:latin typeface="+mj-ea"/>
                <a:ea typeface="+mj-ea"/>
              </a:rPr>
              <a:t>과태료 등</a:t>
            </a:r>
            <a:r>
              <a:rPr lang="en-US" altLang="ko-KR" sz="1600" dirty="0">
                <a:latin typeface="+mj-ea"/>
                <a:ea typeface="+mj-ea"/>
              </a:rPr>
              <a:t>)</a:t>
            </a:r>
          </a:p>
          <a:p>
            <a:pPr marL="531813" indent="-531813">
              <a:lnSpc>
                <a:spcPct val="120000"/>
              </a:lnSpc>
            </a:pPr>
            <a:r>
              <a:rPr lang="en-US" altLang="ko-KR" sz="1600" dirty="0">
                <a:latin typeface="+mj-ea"/>
                <a:ea typeface="+mj-ea"/>
              </a:rPr>
              <a:t>④ </a:t>
            </a:r>
            <a:r>
              <a:rPr lang="ko-KR" altLang="en-US" sz="1600" spc="-100" dirty="0">
                <a:latin typeface="+mj-ea"/>
                <a:ea typeface="+mj-ea"/>
              </a:rPr>
              <a:t>손해배상</a:t>
            </a:r>
            <a:r>
              <a:rPr lang="en-US" altLang="ko-KR" sz="1600" spc="-100" dirty="0">
                <a:latin typeface="+mj-ea"/>
                <a:ea typeface="+mj-ea"/>
              </a:rPr>
              <a:t>, </a:t>
            </a:r>
            <a:r>
              <a:rPr lang="ko-KR" altLang="en-US" sz="1600" spc="-100" dirty="0">
                <a:latin typeface="+mj-ea"/>
                <a:ea typeface="+mj-ea"/>
              </a:rPr>
              <a:t>침해 행위 중지</a:t>
            </a:r>
            <a:r>
              <a:rPr lang="en-US" altLang="ko-KR" sz="1600" spc="-100" dirty="0">
                <a:latin typeface="+mj-ea"/>
                <a:ea typeface="+mj-ea"/>
              </a:rPr>
              <a:t>, </a:t>
            </a:r>
            <a:r>
              <a:rPr lang="ko-KR" altLang="en-US" sz="1600" spc="-100" dirty="0">
                <a:latin typeface="+mj-ea"/>
                <a:ea typeface="+mj-ea"/>
              </a:rPr>
              <a:t>재발 방지 등에 대한 분쟁조정신청</a:t>
            </a:r>
            <a:r>
              <a:rPr lang="en-US" altLang="ko-KR" sz="1600" spc="-100" dirty="0">
                <a:latin typeface="+mj-ea"/>
                <a:ea typeface="+mj-ea"/>
              </a:rPr>
              <a:t>(</a:t>
            </a:r>
            <a:r>
              <a:rPr lang="en-US" altLang="ko-KR" sz="1600" spc="-100" dirty="0" err="1">
                <a:latin typeface="+mj-ea"/>
                <a:ea typeface="+mj-ea"/>
              </a:rPr>
              <a:t>privacy.go,kr</a:t>
            </a:r>
            <a:r>
              <a:rPr lang="en-US" altLang="ko-KR" sz="1600" spc="-100" dirty="0">
                <a:latin typeface="+mj-ea"/>
                <a:ea typeface="+mj-ea"/>
              </a:rPr>
              <a:t>)</a:t>
            </a:r>
          </a:p>
          <a:p>
            <a:pPr marL="531813" indent="-531813">
              <a:lnSpc>
                <a:spcPct val="120000"/>
              </a:lnSpc>
            </a:pPr>
            <a:r>
              <a:rPr lang="en-US" altLang="ko-KR" sz="1600" dirty="0">
                <a:latin typeface="+mj-ea"/>
                <a:ea typeface="+mj-ea"/>
              </a:rPr>
              <a:t>⑤ </a:t>
            </a:r>
            <a:r>
              <a:rPr lang="ko-KR" altLang="en-US" sz="1600" dirty="0">
                <a:latin typeface="+mj-ea"/>
                <a:ea typeface="+mj-ea"/>
              </a:rPr>
              <a:t>분쟁조정위원회</a:t>
            </a:r>
            <a:r>
              <a:rPr lang="en-US" altLang="ko-KR" sz="1600" dirty="0">
                <a:latin typeface="+mj-ea"/>
                <a:ea typeface="+mj-ea"/>
              </a:rPr>
              <a:t> </a:t>
            </a:r>
            <a:r>
              <a:rPr lang="ko-KR" altLang="en-US" sz="1600" dirty="0">
                <a:latin typeface="+mj-ea"/>
                <a:ea typeface="+mj-ea"/>
              </a:rPr>
              <a:t>자료 조사 및 조정안 작성</a:t>
            </a:r>
            <a:endParaRPr lang="en-US" altLang="ko-KR" sz="1600" dirty="0">
              <a:latin typeface="+mj-ea"/>
              <a:ea typeface="+mj-ea"/>
            </a:endParaRPr>
          </a:p>
          <a:p>
            <a:pPr marL="531813" indent="-531813">
              <a:lnSpc>
                <a:spcPct val="120000"/>
              </a:lnSpc>
            </a:pPr>
            <a:r>
              <a:rPr lang="en-US" altLang="ko-KR" sz="1600" dirty="0">
                <a:latin typeface="+mj-ea"/>
                <a:ea typeface="+mj-ea"/>
              </a:rPr>
              <a:t>⑥ </a:t>
            </a:r>
            <a:r>
              <a:rPr lang="ko-KR" altLang="en-US" sz="1600" dirty="0">
                <a:latin typeface="+mj-ea"/>
                <a:ea typeface="+mj-ea"/>
              </a:rPr>
              <a:t>조정안 제시</a:t>
            </a:r>
            <a:r>
              <a:rPr lang="en-US" altLang="ko-KR" sz="1600" dirty="0">
                <a:latin typeface="+mj-ea"/>
                <a:ea typeface="+mj-ea"/>
              </a:rPr>
              <a:t>(</a:t>
            </a:r>
            <a:r>
              <a:rPr lang="ko-KR" altLang="en-US" sz="1600" dirty="0">
                <a:latin typeface="+mj-ea"/>
                <a:ea typeface="+mj-ea"/>
              </a:rPr>
              <a:t>당사자들이 조정안 </a:t>
            </a:r>
            <a:r>
              <a:rPr lang="ko-KR" altLang="en-US" sz="1600" dirty="0" err="1">
                <a:latin typeface="+mj-ea"/>
                <a:ea typeface="+mj-ea"/>
              </a:rPr>
              <a:t>수용시</a:t>
            </a:r>
            <a:r>
              <a:rPr lang="ko-KR" altLang="en-US" sz="1600" dirty="0">
                <a:latin typeface="+mj-ea"/>
                <a:ea typeface="+mj-ea"/>
              </a:rPr>
              <a:t> 재판상 화해 효력</a:t>
            </a:r>
            <a:r>
              <a:rPr lang="en-US" altLang="ko-KR" sz="1600" dirty="0">
                <a:latin typeface="+mj-ea"/>
                <a:ea typeface="+mj-ea"/>
              </a:rPr>
              <a:t>)</a:t>
            </a:r>
          </a:p>
          <a:p>
            <a:pPr marL="531813" indent="-531813">
              <a:lnSpc>
                <a:spcPct val="120000"/>
              </a:lnSpc>
            </a:pPr>
            <a:r>
              <a:rPr lang="en-US" altLang="ko-KR" sz="1600" dirty="0">
                <a:latin typeface="+mj-ea"/>
                <a:ea typeface="+mj-ea"/>
              </a:rPr>
              <a:t>⑦ </a:t>
            </a:r>
            <a:r>
              <a:rPr lang="ko-KR" altLang="en-US" sz="1600" dirty="0">
                <a:latin typeface="+mj-ea"/>
                <a:ea typeface="+mj-ea"/>
              </a:rPr>
              <a:t>분쟁조정이 실패할 경우 민사소송 또는 단체소송제기 가능</a:t>
            </a:r>
            <a:r>
              <a:rPr lang="en-US" altLang="ko-KR" sz="1600" dirty="0">
                <a:latin typeface="+mj-ea"/>
                <a:ea typeface="+mj-ea"/>
              </a:rPr>
              <a:t>(</a:t>
            </a:r>
            <a:r>
              <a:rPr lang="ko-KR" altLang="en-US" sz="1600" dirty="0">
                <a:latin typeface="+mj-ea"/>
                <a:ea typeface="+mj-ea"/>
              </a:rPr>
              <a:t>관할 지방법원</a:t>
            </a:r>
            <a:r>
              <a:rPr lang="en-US" altLang="ko-KR" sz="1600" dirty="0" smtClean="0">
                <a:latin typeface="+mj-ea"/>
                <a:ea typeface="+mj-ea"/>
              </a:rPr>
              <a:t>)</a:t>
            </a:r>
            <a:endParaRPr lang="en-US" altLang="ko-KR" sz="1600" dirty="0">
              <a:latin typeface="+mj-ea"/>
              <a:ea typeface="+mj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683568" y="1412776"/>
            <a:ext cx="8064896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b="1" dirty="0" smtClean="0">
                <a:latin typeface="+mn-ea"/>
              </a:rPr>
              <a:t>▶ 개인정보 유출 시 통지</a:t>
            </a:r>
            <a:endParaRPr lang="en-US" altLang="ko-KR" b="1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정보주체에게 </a:t>
            </a:r>
            <a:r>
              <a:rPr lang="ko-KR" altLang="en-US" dirty="0" err="1" smtClean="0">
                <a:latin typeface="+mn-ea"/>
              </a:rPr>
              <a:t>지체없이</a:t>
            </a:r>
            <a:r>
              <a:rPr lang="ko-KR" altLang="en-US" dirty="0" smtClean="0">
                <a:latin typeface="+mn-ea"/>
              </a:rPr>
              <a:t> </a:t>
            </a:r>
            <a:r>
              <a:rPr lang="en-US" altLang="ko-KR" dirty="0" smtClean="0">
                <a:latin typeface="+mn-ea"/>
              </a:rPr>
              <a:t>(5</a:t>
            </a:r>
            <a:r>
              <a:rPr lang="ko-KR" altLang="en-US" dirty="0" err="1" smtClean="0">
                <a:latin typeface="+mn-ea"/>
              </a:rPr>
              <a:t>일이내</a:t>
            </a:r>
            <a:r>
              <a:rPr lang="en-US" altLang="ko-KR" dirty="0" smtClean="0">
                <a:latin typeface="+mn-ea"/>
              </a:rPr>
              <a:t>) </a:t>
            </a:r>
            <a:r>
              <a:rPr lang="ko-KR" altLang="en-US" dirty="0" smtClean="0">
                <a:latin typeface="+mn-ea"/>
              </a:rPr>
              <a:t>유출항목</a:t>
            </a:r>
            <a:r>
              <a:rPr lang="en-US" altLang="ko-KR" dirty="0" smtClean="0">
                <a:latin typeface="+mn-ea"/>
              </a:rPr>
              <a:t>,</a:t>
            </a:r>
            <a:r>
              <a:rPr lang="ko-KR" altLang="en-US" dirty="0" smtClean="0">
                <a:latin typeface="+mn-ea"/>
              </a:rPr>
              <a:t> 유출시점 및 경위</a:t>
            </a:r>
            <a:r>
              <a:rPr lang="en-US" altLang="ko-KR" dirty="0" smtClean="0">
                <a:latin typeface="+mn-ea"/>
              </a:rPr>
              <a:t>,</a:t>
            </a:r>
            <a:r>
              <a:rPr lang="ko-KR" altLang="en-US" dirty="0" smtClean="0">
                <a:latin typeface="+mn-ea"/>
              </a:rPr>
              <a:t> 유출에 따른 피해최소화 정보</a:t>
            </a:r>
            <a:r>
              <a:rPr lang="en-US" altLang="ko-KR" dirty="0" smtClean="0">
                <a:latin typeface="+mn-ea"/>
              </a:rPr>
              <a:t>,</a:t>
            </a:r>
            <a:r>
              <a:rPr lang="ko-KR" altLang="en-US" dirty="0" smtClean="0">
                <a:latin typeface="+mn-ea"/>
              </a:rPr>
              <a:t> 개인정보처리자의 대응조치</a:t>
            </a:r>
            <a:r>
              <a:rPr lang="en-US" altLang="ko-KR" dirty="0" smtClean="0">
                <a:latin typeface="+mn-ea"/>
              </a:rPr>
              <a:t>,</a:t>
            </a:r>
            <a:r>
              <a:rPr lang="ko-KR" altLang="en-US" dirty="0" smtClean="0">
                <a:latin typeface="+mn-ea"/>
              </a:rPr>
              <a:t> 피해신고부서 및 연락처 등 고지</a:t>
            </a:r>
            <a:endParaRPr lang="en-US" altLang="ko-KR" dirty="0" smtClean="0">
              <a:latin typeface="+mn-ea"/>
            </a:endParaRPr>
          </a:p>
          <a:p>
            <a:pPr marL="742950" lvl="1" indent="-28575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en-US" altLang="ko-KR" dirty="0" smtClean="0">
                <a:latin typeface="+mn-ea"/>
              </a:rPr>
              <a:t>1</a:t>
            </a:r>
            <a:r>
              <a:rPr lang="ko-KR" altLang="en-US" dirty="0" err="1" smtClean="0">
                <a:latin typeface="+mn-ea"/>
              </a:rPr>
              <a:t>만명</a:t>
            </a:r>
            <a:r>
              <a:rPr lang="ko-KR" altLang="en-US" dirty="0" smtClean="0">
                <a:latin typeface="+mn-ea"/>
              </a:rPr>
              <a:t> 이상 </a:t>
            </a:r>
            <a:r>
              <a:rPr lang="ko-KR" altLang="en-US" dirty="0" err="1" smtClean="0">
                <a:latin typeface="+mn-ea"/>
              </a:rPr>
              <a:t>개인정보유출시</a:t>
            </a:r>
            <a:r>
              <a:rPr lang="ko-KR" altLang="en-US" dirty="0" smtClean="0">
                <a:latin typeface="+mn-ea"/>
              </a:rPr>
              <a:t> </a:t>
            </a:r>
            <a:r>
              <a:rPr lang="ko-KR" altLang="en-US" dirty="0" err="1" smtClean="0">
                <a:latin typeface="+mn-ea"/>
              </a:rPr>
              <a:t>행정안전부나</a:t>
            </a:r>
            <a:r>
              <a:rPr lang="ko-KR" altLang="en-US" dirty="0" smtClean="0">
                <a:latin typeface="+mn-ea"/>
              </a:rPr>
              <a:t> </a:t>
            </a:r>
            <a:r>
              <a:rPr lang="ko-KR" altLang="en-US" dirty="0" err="1" smtClean="0">
                <a:latin typeface="+mn-ea"/>
              </a:rPr>
              <a:t>한국정보화진흥원</a:t>
            </a:r>
            <a:r>
              <a:rPr lang="en-US" altLang="ko-KR" dirty="0" smtClean="0">
                <a:latin typeface="+mn-ea"/>
              </a:rPr>
              <a:t>(NIA), </a:t>
            </a:r>
            <a:r>
              <a:rPr lang="ko-KR" altLang="en-US" dirty="0" smtClean="0">
                <a:latin typeface="+mn-ea"/>
              </a:rPr>
              <a:t>한국인터넷진흥원</a:t>
            </a:r>
            <a:r>
              <a:rPr lang="en-US" altLang="ko-KR" dirty="0" smtClean="0">
                <a:latin typeface="+mn-ea"/>
              </a:rPr>
              <a:t>(KISA)</a:t>
            </a:r>
            <a:r>
              <a:rPr lang="ko-KR" altLang="en-US" dirty="0" smtClean="0">
                <a:latin typeface="+mn-ea"/>
              </a:rPr>
              <a:t>에 신고</a:t>
            </a:r>
            <a:endParaRPr lang="ko-KR" altLang="en-US" sz="16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5230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제목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kumimoji="1" lang="en-US" altLang="ko-KR" sz="3600" dirty="0" smtClean="0"/>
              <a:t>10. </a:t>
            </a:r>
            <a:r>
              <a:rPr kumimoji="1" lang="ko-KR" altLang="en-US" sz="3600" dirty="0" smtClean="0"/>
              <a:t>영상정보처리기기의 설치 및 운영</a:t>
            </a:r>
            <a:r>
              <a:rPr kumimoji="1" lang="en-US" altLang="ko-KR" sz="3600" dirty="0" smtClean="0"/>
              <a:t>(1)</a:t>
            </a:r>
            <a:endParaRPr kumimoji="1" lang="ko-KR" altLang="en-US" sz="3600" dirty="0"/>
          </a:p>
        </p:txBody>
      </p:sp>
      <p:grpSp>
        <p:nvGrpSpPr>
          <p:cNvPr id="2" name="그룹 40"/>
          <p:cNvGrpSpPr>
            <a:grpSpLocks/>
          </p:cNvGrpSpPr>
          <p:nvPr/>
        </p:nvGrpSpPr>
        <p:grpSpPr bwMode="auto">
          <a:xfrm>
            <a:off x="539750" y="1255501"/>
            <a:ext cx="8308975" cy="4189723"/>
            <a:chOff x="4383144" y="5072072"/>
            <a:chExt cx="4332260" cy="1133468"/>
          </a:xfrm>
        </p:grpSpPr>
        <p:sp>
          <p:nvSpPr>
            <p:cNvPr id="26" name="모서리가 둥근 직사각형 25"/>
            <p:cNvSpPr/>
            <p:nvPr/>
          </p:nvSpPr>
          <p:spPr bwMode="auto">
            <a:xfrm>
              <a:off x="4383144" y="5072072"/>
              <a:ext cx="4332260" cy="1133468"/>
            </a:xfrm>
            <a:prstGeom prst="roundRect">
              <a:avLst>
                <a:gd name="adj" fmla="val 6410"/>
              </a:avLst>
            </a:prstGeom>
            <a:gradFill flip="none" rotWithShape="1">
              <a:gsLst>
                <a:gs pos="2000">
                  <a:schemeClr val="bg1">
                    <a:lumMod val="75000"/>
                    <a:alpha val="45000"/>
                  </a:schemeClr>
                </a:gs>
                <a:gs pos="1000">
                  <a:schemeClr val="bg1"/>
                </a:gs>
              </a:gsLst>
              <a:lin ang="0" scaled="1"/>
              <a:tileRect/>
            </a:gradFill>
            <a:ln w="19050">
              <a:solidFill>
                <a:schemeClr val="bg1">
                  <a:lumMod val="65000"/>
                </a:schemeClr>
              </a:solidFill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00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30" name="AutoShape 78"/>
            <p:cNvSpPr>
              <a:spLocks noChangeArrowheads="1"/>
            </p:cNvSpPr>
            <p:nvPr/>
          </p:nvSpPr>
          <p:spPr bwMode="auto">
            <a:xfrm>
              <a:off x="4410844" y="5084978"/>
              <a:ext cx="4281266" cy="1067603"/>
            </a:xfrm>
            <a:prstGeom prst="roundRect">
              <a:avLst>
                <a:gd name="adj" fmla="val 5130"/>
              </a:avLst>
            </a:prstGeom>
            <a:gradFill rotWithShape="1">
              <a:gsLst>
                <a:gs pos="0">
                  <a:srgbClr val="FFFFFF">
                    <a:alpha val="8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 sz="2000" b="1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17" name="슬라이드 번호 개체 틀 1"/>
          <p:cNvSpPr txBox="1">
            <a:spLocks/>
          </p:cNvSpPr>
          <p:nvPr/>
        </p:nvSpPr>
        <p:spPr>
          <a:xfrm>
            <a:off x="3500430" y="6411631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55</a:t>
            </a:fld>
            <a:endParaRPr lang="ko-KR" altLang="en-US" sz="16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08493" y="6281960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5"/>
          <p:cNvSpPr txBox="1">
            <a:spLocks noChangeArrowheads="1"/>
          </p:cNvSpPr>
          <p:nvPr/>
        </p:nvSpPr>
        <p:spPr bwMode="auto">
          <a:xfrm>
            <a:off x="611560" y="1340768"/>
            <a:ext cx="8206509" cy="365330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0850" indent="-4508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dirty="0" smtClean="0">
                <a:latin typeface="+mn-ea"/>
              </a:rPr>
              <a:t> ▶ </a:t>
            </a:r>
            <a:r>
              <a:rPr lang="ko-KR" altLang="en-US" b="1" kern="0" dirty="0" smtClean="0">
                <a:latin typeface="+mn-ea"/>
              </a:rPr>
              <a:t>공개된 장소의 영상정보처리기기 설치</a:t>
            </a:r>
            <a:endParaRPr lang="en-US" altLang="ko-KR" dirty="0" smtClean="0">
              <a:latin typeface="+mn-ea"/>
            </a:endParaRP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법령에서 구체적으로 허용한 경우</a:t>
            </a:r>
            <a:endParaRPr lang="en-US" altLang="ko-KR" dirty="0" smtClean="0">
              <a:latin typeface="+mn-ea"/>
            </a:endParaRP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범죄의 예방 및 수사를 위하여 필요한 경우</a:t>
            </a:r>
            <a:endParaRPr lang="en-US" altLang="ko-KR" dirty="0" smtClean="0">
              <a:latin typeface="+mn-ea"/>
            </a:endParaRP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시설안전 및 화재 예방을 위하여 필요한 경우</a:t>
            </a:r>
            <a:endParaRPr lang="en-US" altLang="ko-KR" dirty="0" smtClean="0">
              <a:latin typeface="+mn-ea"/>
            </a:endParaRP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교통단속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교통정보의 수집</a:t>
            </a:r>
            <a:r>
              <a:rPr lang="en-US" altLang="ko-KR" dirty="0" smtClean="0">
                <a:latin typeface="+mn-ea"/>
              </a:rPr>
              <a:t>· </a:t>
            </a:r>
            <a:r>
              <a:rPr lang="ko-KR" altLang="en-US" dirty="0" smtClean="0">
                <a:latin typeface="+mn-ea"/>
              </a:rPr>
              <a:t>분석 및 제공을 위하여 필요한 경우</a:t>
            </a:r>
            <a:endParaRPr lang="en-US" altLang="ko-KR" dirty="0" smtClean="0">
              <a:latin typeface="+mn-ea"/>
            </a:endParaRP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dirty="0" smtClean="0">
              <a:latin typeface="+mn-ea"/>
            </a:endParaRPr>
          </a:p>
          <a:p>
            <a:pPr marL="450850" indent="-450850" algn="just">
              <a:lnSpc>
                <a:spcPct val="130000"/>
              </a:lnSpc>
              <a:defRPr/>
            </a:pPr>
            <a:r>
              <a:rPr lang="ko-KR" altLang="en-US" dirty="0" smtClean="0">
                <a:latin typeface="+mn-ea"/>
              </a:rPr>
              <a:t> ▶ </a:t>
            </a:r>
            <a:r>
              <a:rPr lang="ko-KR" altLang="en-US" b="1" dirty="0" smtClean="0"/>
              <a:t>사생활을 현저히 침해할 우려 장소에서의 영상정보처리기기 설치 금지</a:t>
            </a: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화장실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탈의실 등</a:t>
            </a:r>
            <a:endParaRPr lang="en-US" altLang="ko-KR" dirty="0" smtClean="0">
              <a:latin typeface="+mn-ea"/>
            </a:endParaRP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altLang="ko-KR" sz="1600" dirty="0" smtClean="0">
              <a:solidFill>
                <a:srgbClr val="0000FF"/>
              </a:solidFill>
              <a:latin typeface="+mn-ea"/>
            </a:endParaRPr>
          </a:p>
          <a:p>
            <a:pPr marL="450850" indent="-4508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dirty="0" smtClean="0">
                <a:latin typeface="+mn-ea"/>
              </a:rPr>
              <a:t> ▶ </a:t>
            </a:r>
            <a:r>
              <a:rPr lang="ko-KR" altLang="en-US" b="1" dirty="0" smtClean="0">
                <a:latin typeface="+mn-ea"/>
              </a:rPr>
              <a:t>영상정보처리기기 임의조작 및 녹음 금지</a:t>
            </a:r>
            <a:endParaRPr lang="en-US" altLang="ko-KR" b="1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4119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제목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kumimoji="1" lang="en-US" altLang="ko-KR" sz="4000" dirty="0" smtClean="0"/>
              <a:t>10. </a:t>
            </a:r>
            <a:r>
              <a:rPr kumimoji="1" lang="ko-KR" altLang="en-US" sz="4000" dirty="0" smtClean="0"/>
              <a:t>영상정보처리기기의 설치 및 운영</a:t>
            </a:r>
            <a:r>
              <a:rPr kumimoji="1" lang="en-US" altLang="ko-KR" sz="4000" dirty="0" smtClean="0"/>
              <a:t>(2)</a:t>
            </a:r>
            <a:endParaRPr kumimoji="1" lang="ko-KR" altLang="en-US" dirty="0"/>
          </a:p>
        </p:txBody>
      </p:sp>
      <p:grpSp>
        <p:nvGrpSpPr>
          <p:cNvPr id="2" name="그룹 40"/>
          <p:cNvGrpSpPr>
            <a:grpSpLocks/>
          </p:cNvGrpSpPr>
          <p:nvPr/>
        </p:nvGrpSpPr>
        <p:grpSpPr bwMode="auto">
          <a:xfrm>
            <a:off x="539750" y="1255500"/>
            <a:ext cx="8308975" cy="5043727"/>
            <a:chOff x="4383144" y="5072072"/>
            <a:chExt cx="4332260" cy="1133468"/>
          </a:xfrm>
        </p:grpSpPr>
        <p:sp>
          <p:nvSpPr>
            <p:cNvPr id="26" name="모서리가 둥근 직사각형 25"/>
            <p:cNvSpPr/>
            <p:nvPr/>
          </p:nvSpPr>
          <p:spPr bwMode="auto">
            <a:xfrm>
              <a:off x="4383144" y="5072072"/>
              <a:ext cx="4332260" cy="1133468"/>
            </a:xfrm>
            <a:prstGeom prst="roundRect">
              <a:avLst>
                <a:gd name="adj" fmla="val 6410"/>
              </a:avLst>
            </a:prstGeom>
            <a:gradFill flip="none" rotWithShape="1">
              <a:gsLst>
                <a:gs pos="2000">
                  <a:schemeClr val="bg1">
                    <a:lumMod val="75000"/>
                    <a:alpha val="45000"/>
                  </a:schemeClr>
                </a:gs>
                <a:gs pos="1000">
                  <a:schemeClr val="bg1"/>
                </a:gs>
              </a:gsLst>
              <a:lin ang="0" scaled="1"/>
              <a:tileRect/>
            </a:gradFill>
            <a:ln w="19050">
              <a:solidFill>
                <a:schemeClr val="bg1">
                  <a:lumMod val="65000"/>
                </a:schemeClr>
              </a:solidFill>
            </a:ln>
            <a:effectLst/>
            <a:scene3d>
              <a:camera prst="perspectiveAbove" fov="0">
                <a:rot lat="0" lon="0" rev="0"/>
              </a:camera>
              <a:lightRig rig="balanced" dir="t"/>
            </a:scene3d>
            <a:sp3d prstMaterial="dk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00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30" name="AutoShape 78"/>
            <p:cNvSpPr>
              <a:spLocks noChangeArrowheads="1"/>
            </p:cNvSpPr>
            <p:nvPr/>
          </p:nvSpPr>
          <p:spPr bwMode="auto">
            <a:xfrm>
              <a:off x="4410844" y="5084978"/>
              <a:ext cx="4281266" cy="1067603"/>
            </a:xfrm>
            <a:prstGeom prst="roundRect">
              <a:avLst>
                <a:gd name="adj" fmla="val 5130"/>
              </a:avLst>
            </a:prstGeom>
            <a:gradFill rotWithShape="1">
              <a:gsLst>
                <a:gs pos="0">
                  <a:srgbClr val="FFFFFF">
                    <a:alpha val="8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 sz="2000" b="1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16" name="슬라이드 번호 개체 틀 1"/>
          <p:cNvSpPr txBox="1">
            <a:spLocks/>
          </p:cNvSpPr>
          <p:nvPr/>
        </p:nvSpPr>
        <p:spPr>
          <a:xfrm>
            <a:off x="3500430" y="6411631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56</a:t>
            </a:fld>
            <a:endParaRPr lang="ko-KR" altLang="en-US" sz="16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08493" y="6281960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5"/>
          <p:cNvSpPr txBox="1">
            <a:spLocks noChangeArrowheads="1"/>
          </p:cNvSpPr>
          <p:nvPr/>
        </p:nvSpPr>
        <p:spPr bwMode="auto">
          <a:xfrm>
            <a:off x="611560" y="1377233"/>
            <a:ext cx="8206509" cy="5620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0850" indent="-450850" algn="just">
              <a:lnSpc>
                <a:spcPct val="130000"/>
              </a:lnSpc>
              <a:defRPr/>
            </a:pPr>
            <a:r>
              <a:rPr lang="ko-KR" altLang="en-US" dirty="0" smtClean="0">
                <a:latin typeface="+mn-ea"/>
              </a:rPr>
              <a:t> ▶ </a:t>
            </a:r>
            <a:r>
              <a:rPr lang="ko-KR" altLang="en-US" b="1" dirty="0" smtClean="0">
                <a:latin typeface="+mn-ea"/>
              </a:rPr>
              <a:t>안내판 설치를 통한 설치</a:t>
            </a:r>
            <a:r>
              <a:rPr lang="en-US" altLang="ko-KR" b="1" dirty="0" smtClean="0">
                <a:latin typeface="+mn-ea"/>
              </a:rPr>
              <a:t> · </a:t>
            </a:r>
            <a:r>
              <a:rPr lang="ko-KR" altLang="en-US" b="1" dirty="0" smtClean="0">
                <a:latin typeface="+mn-ea"/>
              </a:rPr>
              <a:t>운영 사실 공개</a:t>
            </a:r>
            <a:endParaRPr lang="en-US" altLang="ko-KR" dirty="0" smtClean="0">
              <a:latin typeface="+mn-ea"/>
            </a:endParaRP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설치 목적 및 장소</a:t>
            </a:r>
            <a:endParaRPr lang="en-US" altLang="ko-KR" dirty="0" smtClean="0">
              <a:latin typeface="+mn-ea"/>
            </a:endParaRP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촬영 범위 및 시간</a:t>
            </a:r>
            <a:endParaRPr lang="en-US" altLang="ko-KR" dirty="0" smtClean="0">
              <a:latin typeface="+mn-ea"/>
            </a:endParaRP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관리책임자의 성명</a:t>
            </a:r>
            <a:r>
              <a:rPr lang="en-US" altLang="ko-KR" dirty="0" smtClean="0">
                <a:latin typeface="+mn-ea"/>
              </a:rPr>
              <a:t>(</a:t>
            </a:r>
            <a:r>
              <a:rPr lang="ko-KR" altLang="en-US" dirty="0" smtClean="0">
                <a:latin typeface="+mn-ea"/>
              </a:rPr>
              <a:t>직책</a:t>
            </a:r>
            <a:r>
              <a:rPr lang="en-US" altLang="ko-KR" dirty="0" smtClean="0">
                <a:latin typeface="+mn-ea"/>
              </a:rPr>
              <a:t>) </a:t>
            </a:r>
            <a:r>
              <a:rPr lang="ko-KR" altLang="en-US" dirty="0" smtClean="0">
                <a:latin typeface="+mn-ea"/>
              </a:rPr>
              <a:t>및 연락처</a:t>
            </a:r>
            <a:endParaRPr lang="en-US" altLang="ko-KR" dirty="0" smtClean="0">
              <a:latin typeface="+mn-ea"/>
            </a:endParaRP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altLang="ko-KR" dirty="0" smtClean="0">
                <a:latin typeface="+mn-ea"/>
              </a:rPr>
              <a:t>(</a:t>
            </a:r>
            <a:r>
              <a:rPr lang="ko-KR" altLang="en-US" dirty="0" smtClean="0">
                <a:latin typeface="+mn-ea"/>
              </a:rPr>
              <a:t>영상정보처리기기설치</a:t>
            </a:r>
            <a:r>
              <a:rPr lang="en-US" altLang="ko-KR" dirty="0" smtClean="0">
                <a:latin typeface="+mn-ea"/>
              </a:rPr>
              <a:t> · </a:t>
            </a:r>
            <a:r>
              <a:rPr lang="ko-KR" altLang="en-US" dirty="0" smtClean="0">
                <a:latin typeface="+mn-ea"/>
              </a:rPr>
              <a:t>운영을 위탁한 경우</a:t>
            </a:r>
            <a:r>
              <a:rPr lang="en-US" altLang="ko-KR" dirty="0" smtClean="0">
                <a:latin typeface="+mn-ea"/>
              </a:rPr>
              <a:t>) </a:t>
            </a:r>
            <a:r>
              <a:rPr lang="ko-KR" altLang="en-US" dirty="0" err="1" smtClean="0">
                <a:latin typeface="+mn-ea"/>
              </a:rPr>
              <a:t>위탁받는</a:t>
            </a:r>
            <a:r>
              <a:rPr lang="ko-KR" altLang="en-US" dirty="0" smtClean="0">
                <a:latin typeface="+mn-ea"/>
              </a:rPr>
              <a:t> 자의 명칭 및 연락처</a:t>
            </a:r>
            <a:endParaRPr lang="en-US" altLang="ko-KR" dirty="0" smtClean="0">
              <a:latin typeface="+mn-ea"/>
            </a:endParaRP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altLang="ko-KR" sz="1600" b="1" dirty="0" smtClean="0">
              <a:latin typeface="+mn-ea"/>
            </a:endParaRPr>
          </a:p>
          <a:p>
            <a:pPr marL="450850" indent="-450850" algn="just">
              <a:lnSpc>
                <a:spcPct val="130000"/>
              </a:lnSpc>
              <a:defRPr/>
            </a:pPr>
            <a:r>
              <a:rPr lang="ko-KR" altLang="en-US" dirty="0" smtClean="0">
                <a:latin typeface="+mn-ea"/>
              </a:rPr>
              <a:t>▶ </a:t>
            </a:r>
            <a:r>
              <a:rPr lang="ko-KR" altLang="en-US" b="1" kern="0" spc="100" dirty="0" smtClean="0">
                <a:latin typeface="+mn-ea"/>
              </a:rPr>
              <a:t>영상정보처리기기 운영 및 영상정보의 관리</a:t>
            </a:r>
            <a:endParaRPr lang="en-US" altLang="ko-KR" dirty="0" smtClean="0">
              <a:latin typeface="+mn-ea"/>
            </a:endParaRP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+mn-ea"/>
              </a:rPr>
              <a:t>녹음은 정보주체의 동의를 받은 경우 가능</a:t>
            </a:r>
            <a:r>
              <a:rPr lang="en-US" altLang="ko-KR" dirty="0" smtClean="0">
                <a:latin typeface="+mn-ea"/>
              </a:rPr>
              <a:t>(</a:t>
            </a:r>
            <a:r>
              <a:rPr lang="ko-KR" altLang="en-US" dirty="0" smtClean="0">
                <a:latin typeface="+mn-ea"/>
              </a:rPr>
              <a:t>통신비밀보호법 제</a:t>
            </a:r>
            <a:r>
              <a:rPr lang="en-US" altLang="ko-KR" dirty="0" smtClean="0">
                <a:latin typeface="+mn-ea"/>
              </a:rPr>
              <a:t>3</a:t>
            </a:r>
            <a:r>
              <a:rPr lang="ko-KR" altLang="en-US" dirty="0" smtClean="0">
                <a:latin typeface="+mn-ea"/>
              </a:rPr>
              <a:t>조</a:t>
            </a:r>
            <a:r>
              <a:rPr lang="en-US" altLang="ko-KR" dirty="0" smtClean="0">
                <a:latin typeface="+mn-ea"/>
              </a:rPr>
              <a:t>)</a:t>
            </a: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spc="100" dirty="0" smtClean="0">
                <a:latin typeface="+mn-ea"/>
              </a:rPr>
              <a:t>촬영자료는 개인정보처리방침</a:t>
            </a:r>
            <a:r>
              <a:rPr lang="en-US" altLang="ko-KR" spc="100" dirty="0" smtClean="0">
                <a:latin typeface="+mn-ea"/>
              </a:rPr>
              <a:t>, </a:t>
            </a:r>
            <a:r>
              <a:rPr lang="ko-KR" altLang="en-US" spc="100" dirty="0" smtClean="0">
                <a:latin typeface="+mn-ea"/>
              </a:rPr>
              <a:t>안전성확보조치 등 개인정보보호법상의 모든 규정 적용</a:t>
            </a:r>
            <a:endParaRPr lang="en-US" altLang="ko-KR" spc="100" dirty="0" smtClean="0">
              <a:latin typeface="+mn-ea"/>
            </a:endParaRPr>
          </a:p>
          <a:p>
            <a:pPr marL="266700" indent="-266700">
              <a:lnSpc>
                <a:spcPct val="120000"/>
              </a:lnSpc>
            </a:pPr>
            <a:r>
              <a:rPr lang="en-US" altLang="ko-KR" sz="1600" b="1" dirty="0" smtClean="0">
                <a:latin typeface="+mn-ea"/>
              </a:rPr>
              <a:t>   </a:t>
            </a:r>
            <a:r>
              <a:rPr lang="en-US" altLang="ko-KR" sz="1600" dirty="0" smtClean="0">
                <a:solidFill>
                  <a:srgbClr val="0000FF"/>
                </a:solidFill>
                <a:latin typeface="+mn-ea"/>
              </a:rPr>
              <a:t>※ </a:t>
            </a:r>
            <a:r>
              <a:rPr lang="ko-KR" altLang="en-US" sz="1600" dirty="0" smtClean="0">
                <a:solidFill>
                  <a:srgbClr val="0000FF"/>
                </a:solidFill>
                <a:latin typeface="+mn-ea"/>
              </a:rPr>
              <a:t>영상정보처리기기 운영</a:t>
            </a:r>
            <a:r>
              <a:rPr lang="en-US" altLang="ko-KR" sz="1600" dirty="0" smtClean="0">
                <a:solidFill>
                  <a:srgbClr val="0000FF"/>
                </a:solidFill>
                <a:latin typeface="+mn-ea"/>
              </a:rPr>
              <a:t>·</a:t>
            </a:r>
            <a:r>
              <a:rPr lang="ko-KR" altLang="en-US" sz="1600" dirty="0" smtClean="0">
                <a:solidFill>
                  <a:srgbClr val="0000FF"/>
                </a:solidFill>
                <a:latin typeface="+mn-ea"/>
              </a:rPr>
              <a:t>관리 방침을 별도로 수립하여 홈페이지에 게시하거나 </a:t>
            </a:r>
            <a:endParaRPr lang="en-US" altLang="ko-KR" sz="1600" dirty="0" smtClean="0">
              <a:solidFill>
                <a:srgbClr val="0000FF"/>
              </a:solidFill>
              <a:latin typeface="+mn-ea"/>
            </a:endParaRPr>
          </a:p>
          <a:p>
            <a:pPr marL="266700" indent="-266700">
              <a:lnSpc>
                <a:spcPct val="120000"/>
              </a:lnSpc>
            </a:pPr>
            <a:r>
              <a:rPr lang="en-US" altLang="ko-KR" sz="1600" dirty="0" smtClean="0">
                <a:solidFill>
                  <a:srgbClr val="0000FF"/>
                </a:solidFill>
                <a:latin typeface="+mn-ea"/>
              </a:rPr>
              <a:t>      </a:t>
            </a:r>
            <a:r>
              <a:rPr lang="ko-KR" altLang="en-US" sz="1600" dirty="0" smtClean="0">
                <a:solidFill>
                  <a:srgbClr val="0000FF"/>
                </a:solidFill>
                <a:latin typeface="+mn-ea"/>
              </a:rPr>
              <a:t>개인정보 처리방침에 포함해 공개</a:t>
            </a:r>
          </a:p>
          <a:p>
            <a:pPr marL="266700" indent="-266700">
              <a:lnSpc>
                <a:spcPct val="120000"/>
              </a:lnSpc>
            </a:pPr>
            <a:endParaRPr lang="ko-KR" altLang="en-US" sz="1600" b="1" dirty="0" smtClean="0">
              <a:latin typeface="+mn-ea"/>
            </a:endParaRP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altLang="ko-KR" spc="100" dirty="0" smtClean="0">
              <a:latin typeface="+mn-ea"/>
            </a:endParaRPr>
          </a:p>
          <a:p>
            <a:pPr marL="742950" lvl="1" indent="-285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altLang="ko-KR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0677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485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8" name="제목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76263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kumimoji="1" lang="en-US" altLang="ko-KR" sz="3600" dirty="0" smtClean="0"/>
              <a:t> </a:t>
            </a:r>
            <a:r>
              <a:rPr kumimoji="1" lang="ko-KR" altLang="en-US" sz="3600" dirty="0" smtClean="0"/>
              <a:t>영상정보처리기기 개인정보 처리기준</a:t>
            </a:r>
            <a:endParaRPr kumimoji="1" lang="ko-KR" altLang="en-US" sz="3600" dirty="0"/>
          </a:p>
        </p:txBody>
      </p:sp>
      <p:sp>
        <p:nvSpPr>
          <p:cNvPr id="12" name="슬라이드 번호 개체 틀 1"/>
          <p:cNvSpPr txBox="1">
            <a:spLocks/>
          </p:cNvSpPr>
          <p:nvPr/>
        </p:nvSpPr>
        <p:spPr>
          <a:xfrm>
            <a:off x="3356414" y="61602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58</a:t>
            </a:fld>
            <a:endParaRPr lang="ko-KR" altLang="en-US" sz="16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08493" y="6281960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461"/>
          <p:cNvSpPr>
            <a:spLocks noChangeArrowheads="1"/>
          </p:cNvSpPr>
          <p:nvPr/>
        </p:nvSpPr>
        <p:spPr bwMode="auto">
          <a:xfrm>
            <a:off x="107504" y="1241495"/>
            <a:ext cx="8280920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US" altLang="ko-KR" b="1" kern="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FAQ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건물 내에 영상정보처리기기 대표 안내판 부착해도 되는지요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?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아니면 </a:t>
            </a:r>
            <a:endParaRPr lang="en-US" altLang="ko-KR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defRPr/>
            </a:pP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      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영상정보처리기기 한 대당 안내판을 각각 부착해야 하는 것인지요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?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</a:t>
            </a:r>
          </a:p>
          <a:p>
            <a:pPr>
              <a:defRPr/>
            </a:pPr>
            <a:endParaRPr kumimoji="0" lang="en-US" altLang="ko-KR" b="1" kern="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1560" y="1871481"/>
            <a:ext cx="8044723" cy="1200329"/>
          </a:xfrm>
          <a:prstGeom prst="rect">
            <a:avLst/>
          </a:prstGeom>
          <a:solidFill>
            <a:srgbClr val="BFCBFD"/>
          </a:solidFill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600" dirty="0" smtClean="0"/>
              <a:t> 사회복지시설 건물 안에 여러 개의 영상정보처리기기를 설치하는 경우에는 </a:t>
            </a:r>
            <a:endParaRPr lang="en-US" altLang="ko-KR" sz="1600" dirty="0" smtClean="0"/>
          </a:p>
          <a:p>
            <a:pPr lvl="0">
              <a:lnSpc>
                <a:spcPct val="15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각각의 기기에  대해 개별적으로 안내판을 설치하지 않아도 되며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출입구 등 잘 </a:t>
            </a:r>
            <a:endParaRPr lang="en-US" altLang="ko-KR" sz="1600" dirty="0" smtClean="0"/>
          </a:p>
          <a:p>
            <a:pPr lvl="0">
              <a:lnSpc>
                <a:spcPct val="15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보이는 곳에 해당 시설 또는 장소 전체가 영상정보처리기기 설치지역임을 표시</a:t>
            </a:r>
          </a:p>
        </p:txBody>
      </p:sp>
      <p:sp>
        <p:nvSpPr>
          <p:cNvPr id="9" name="Rectangle 461"/>
          <p:cNvSpPr>
            <a:spLocks noChangeArrowheads="1"/>
          </p:cNvSpPr>
          <p:nvPr/>
        </p:nvSpPr>
        <p:spPr bwMode="auto">
          <a:xfrm>
            <a:off x="107504" y="3521567"/>
            <a:ext cx="8893652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0" lang="en-US" altLang="ko-KR" b="1" kern="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FAQ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CCTV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를 설치할 경우 안내판을 어디에 부착해야 하며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안내판에 기재할 사항이나</a:t>
            </a:r>
            <a:endParaRPr lang="en-US" altLang="ko-KR" dirty="0" smtClean="0">
              <a:latin typeface="HY헤드라인M" pitchFamily="18" charset="-127"/>
              <a:ea typeface="HY헤드라인M" pitchFamily="18" charset="-127"/>
            </a:endParaRPr>
          </a:p>
          <a:p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      별도의 안내판 규격이 정해져 있는지요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dirty="0" smtClean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9725" y="4241077"/>
            <a:ext cx="8044723" cy="830997"/>
          </a:xfrm>
          <a:prstGeom prst="rect">
            <a:avLst/>
          </a:prstGeom>
          <a:solidFill>
            <a:srgbClr val="BFCBFD"/>
          </a:solidFill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600" dirty="0" smtClean="0"/>
              <a:t> 안내판에 대한 별도 규격은 정해져 있지 않으나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촬영범위 내에서 정보주체가 </a:t>
            </a:r>
            <a:endParaRPr lang="en-US" altLang="ko-KR" sz="1600" dirty="0" smtClean="0"/>
          </a:p>
          <a:p>
            <a:pPr lvl="0">
              <a:lnSpc>
                <a:spcPct val="15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알아 보기 쉬운 장소에 설치하고 정보주체가 손쉽게 인식할 수 있는 크기로 설치</a:t>
            </a:r>
            <a:r>
              <a:rPr lang="en-US" altLang="ko-KR" sz="16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8" name="제목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76263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kumimoji="1" lang="en-US" altLang="ko-KR" sz="3600" dirty="0" smtClean="0"/>
              <a:t> </a:t>
            </a:r>
            <a:r>
              <a:rPr kumimoji="1" lang="ko-KR" altLang="en-US" sz="3600" dirty="0" smtClean="0"/>
              <a:t>영상정보처리기기 개인정보 처리기준</a:t>
            </a:r>
            <a:endParaRPr kumimoji="1" lang="ko-KR" altLang="en-US" sz="3600" dirty="0"/>
          </a:p>
        </p:txBody>
      </p:sp>
      <p:sp>
        <p:nvSpPr>
          <p:cNvPr id="12" name="슬라이드 번호 개체 틀 1"/>
          <p:cNvSpPr txBox="1">
            <a:spLocks/>
          </p:cNvSpPr>
          <p:nvPr/>
        </p:nvSpPr>
        <p:spPr>
          <a:xfrm>
            <a:off x="3356414" y="61602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59</a:t>
            </a:fld>
            <a:endParaRPr lang="ko-KR" altLang="en-US" sz="16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08493" y="6281960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461"/>
          <p:cNvSpPr>
            <a:spLocks noChangeArrowheads="1"/>
          </p:cNvSpPr>
          <p:nvPr/>
        </p:nvSpPr>
        <p:spPr bwMode="auto">
          <a:xfrm>
            <a:off x="107504" y="1241495"/>
            <a:ext cx="828092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0" lang="en-US" altLang="ko-KR" b="1" kern="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FAQ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시설안전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화재예방 및 범죄예방의 목적으로 설치하여 수집한 영상정보를</a:t>
            </a:r>
            <a:endParaRPr lang="en-US" altLang="ko-KR" dirty="0" smtClean="0">
              <a:latin typeface="HY헤드라인M" pitchFamily="18" charset="-127"/>
              <a:ea typeface="HY헤드라인M" pitchFamily="18" charset="-127"/>
            </a:endParaRPr>
          </a:p>
          <a:p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     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근로자의 근태관리를 위해 이용할 수 있는지요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?</a:t>
            </a:r>
            <a:endParaRPr kumimoji="0" lang="en-US" altLang="ko-KR" b="1" kern="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1560" y="1955061"/>
            <a:ext cx="8044723" cy="830997"/>
          </a:xfrm>
          <a:prstGeom prst="rect">
            <a:avLst/>
          </a:prstGeom>
          <a:solidFill>
            <a:srgbClr val="BFCBFD"/>
          </a:solidFill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600" dirty="0" smtClean="0"/>
              <a:t> 시설안전 및 화재와 범죄예방 목적으로 설치한 </a:t>
            </a:r>
            <a:r>
              <a:rPr lang="en-US" altLang="ko-KR" sz="1600" dirty="0" smtClean="0"/>
              <a:t>CCTV</a:t>
            </a:r>
            <a:r>
              <a:rPr lang="ko-KR" altLang="en-US" sz="1600" dirty="0" smtClean="0"/>
              <a:t>에 녹화된 영상정보는 해당</a:t>
            </a:r>
            <a:endParaRPr lang="en-US" altLang="ko-KR" sz="1600" dirty="0" smtClean="0"/>
          </a:p>
          <a:p>
            <a:pPr lvl="0">
              <a:lnSpc>
                <a:spcPct val="150000"/>
              </a:lnSpc>
            </a:pPr>
            <a:r>
              <a:rPr lang="ko-KR" altLang="en-US" sz="1600" dirty="0" smtClean="0"/>
              <a:t>  목적으로만 이용해야 하므로 근로자의 근태관리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부정행위 감시 목적 이용 불가</a:t>
            </a:r>
            <a:endParaRPr lang="en-US" altLang="ko-K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5"/>
          <p:cNvSpPr>
            <a:spLocks noChangeArrowheads="1"/>
          </p:cNvSpPr>
          <p:nvPr/>
        </p:nvSpPr>
        <p:spPr bwMode="auto">
          <a:xfrm>
            <a:off x="265113" y="1411288"/>
            <a:ext cx="8582025" cy="1190625"/>
          </a:xfrm>
          <a:prstGeom prst="roundRect">
            <a:avLst>
              <a:gd name="adj" fmla="val 3829"/>
            </a:avLst>
          </a:prstGeom>
          <a:solidFill>
            <a:srgbClr val="3E7892"/>
          </a:solidFill>
          <a:ln w="3175" algn="ctr">
            <a:solidFill>
              <a:srgbClr val="3E7892"/>
            </a:solidFill>
            <a:round/>
            <a:headEnd/>
            <a:tailEnd/>
          </a:ln>
        </p:spPr>
        <p:txBody>
          <a:bodyPr wrap="none" anchor="ctr"/>
          <a:lstStyle/>
          <a:p>
            <a:pPr eaLnBrk="0" latinLnBrk="0" hangingPunct="0">
              <a:spcBef>
                <a:spcPct val="0"/>
              </a:spcBef>
            </a:pPr>
            <a:endParaRPr kumimoji="0" lang="ko-KR" altLang="en-US" sz="1800" b="0" smtClean="0">
              <a:solidFill>
                <a:srgbClr val="000000"/>
              </a:solidFill>
              <a:latin typeface="Arial" charset="0"/>
              <a:ea typeface="HY헤드라인M" pitchFamily="18" charset="-127"/>
            </a:endParaRPr>
          </a:p>
        </p:txBody>
      </p:sp>
      <p:sp>
        <p:nvSpPr>
          <p:cNvPr id="12293" name="AutoShape 60"/>
          <p:cNvSpPr>
            <a:spLocks noChangeArrowheads="1"/>
          </p:cNvSpPr>
          <p:nvPr/>
        </p:nvSpPr>
        <p:spPr bwMode="auto">
          <a:xfrm>
            <a:off x="252413" y="1457325"/>
            <a:ext cx="8593137" cy="1611635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chemeClr val="bg1"/>
              </a:gs>
              <a:gs pos="100000">
                <a:srgbClr val="EAEAEA"/>
              </a:gs>
            </a:gsLst>
            <a:lin ang="5400000" scaled="1"/>
          </a:gradFill>
          <a:ln w="3175">
            <a:solidFill>
              <a:srgbClr val="3E7892"/>
            </a:solidFill>
            <a:round/>
            <a:headEnd/>
            <a:tailEnd/>
          </a:ln>
        </p:spPr>
        <p:txBody>
          <a:bodyPr wrap="none" anchor="ctr"/>
          <a:lstStyle/>
          <a:p>
            <a:pPr eaLnBrk="0" latinLnBrk="0" hangingPunct="0">
              <a:spcBef>
                <a:spcPct val="0"/>
              </a:spcBef>
            </a:pPr>
            <a:endParaRPr kumimoji="0" lang="ko-KR" altLang="en-US" sz="1800" b="0" smtClean="0">
              <a:solidFill>
                <a:srgbClr val="000000"/>
              </a:solidFill>
              <a:latin typeface="Arial" charset="0"/>
              <a:ea typeface="HY헤드라인M" pitchFamily="18" charset="-127"/>
            </a:endParaRPr>
          </a:p>
        </p:txBody>
      </p:sp>
      <p:grpSp>
        <p:nvGrpSpPr>
          <p:cNvPr id="2" name="그룹 10"/>
          <p:cNvGrpSpPr>
            <a:grpSpLocks/>
          </p:cNvGrpSpPr>
          <p:nvPr/>
        </p:nvGrpSpPr>
        <p:grpSpPr bwMode="auto">
          <a:xfrm>
            <a:off x="515937" y="1052513"/>
            <a:ext cx="2255863" cy="504279"/>
            <a:chOff x="327025" y="1786415"/>
            <a:chExt cx="5465763" cy="323373"/>
          </a:xfrm>
        </p:grpSpPr>
        <p:sp>
          <p:nvSpPr>
            <p:cNvPr id="12299" name="AutoShape 62"/>
            <p:cNvSpPr>
              <a:spLocks noChangeArrowheads="1"/>
            </p:cNvSpPr>
            <p:nvPr/>
          </p:nvSpPr>
          <p:spPr bwMode="auto">
            <a:xfrm>
              <a:off x="327025" y="1786415"/>
              <a:ext cx="5465763" cy="323373"/>
            </a:xfrm>
            <a:prstGeom prst="roundRect">
              <a:avLst>
                <a:gd name="adj" fmla="val 50000"/>
              </a:avLst>
            </a:prstGeom>
            <a:blipFill dpi="0" rotWithShape="1">
              <a:blip r:embed="rId2" cstate="print"/>
              <a:srcRect/>
              <a:stretch>
                <a:fillRect/>
              </a:stretch>
            </a:blip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latinLnBrk="0" hangingPunct="0">
                <a:spcBef>
                  <a:spcPct val="0"/>
                </a:spcBef>
              </a:pPr>
              <a:endParaRPr kumimoji="0" lang="ko-KR" altLang="en-US" sz="1800" b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7" name="AutoShape 63"/>
            <p:cNvSpPr>
              <a:spLocks noChangeArrowheads="1"/>
            </p:cNvSpPr>
            <p:nvPr/>
          </p:nvSpPr>
          <p:spPr bwMode="auto">
            <a:xfrm flipV="1">
              <a:off x="448131" y="1807863"/>
              <a:ext cx="5229263" cy="11796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gamma/>
                    <a:tint val="0"/>
                    <a:invGamma/>
                    <a:alpha val="52000"/>
                  </a:schemeClr>
                </a:gs>
              </a:gsLst>
              <a:lin ang="5400000" scaled="1"/>
            </a:gradFill>
            <a:ln w="1905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latinLnBrk="0" hangingPunct="0">
                <a:spcBef>
                  <a:spcPct val="0"/>
                </a:spcBef>
                <a:defRPr/>
              </a:pPr>
              <a:endParaRPr kumimoji="0" lang="ko-KR" altLang="en-US" sz="1800" b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2301" name="Text Box 73"/>
            <p:cNvSpPr txBox="1">
              <a:spLocks noChangeArrowheads="1"/>
            </p:cNvSpPr>
            <p:nvPr/>
          </p:nvSpPr>
          <p:spPr bwMode="auto">
            <a:xfrm>
              <a:off x="369298" y="1840928"/>
              <a:ext cx="5396070" cy="206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9pPr>
            </a:lstStyle>
            <a:p>
              <a:pPr algn="ctr" eaLnBrk="0" latinLnBrk="0" hangingPunct="0">
                <a:spcBef>
                  <a:spcPct val="0"/>
                </a:spcBef>
              </a:pPr>
              <a:r>
                <a:rPr kumimoji="0" lang="ko-KR" altLang="en-US" sz="2000" b="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법 시행 이전</a:t>
              </a:r>
              <a:endParaRPr kumimoji="0" lang="en-US" altLang="ko-KR" sz="2000" b="0" dirty="0" smtClean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12295" name="Rectangle 5"/>
          <p:cNvSpPr txBox="1">
            <a:spLocks noChangeArrowheads="1"/>
          </p:cNvSpPr>
          <p:nvPr/>
        </p:nvSpPr>
        <p:spPr bwMode="auto">
          <a:xfrm>
            <a:off x="744537" y="1628800"/>
            <a:ext cx="8075935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9pPr>
          </a:lstStyle>
          <a:p>
            <a:endParaRPr lang="ko-KR" altLang="en-US" sz="2000" dirty="0" smtClean="0"/>
          </a:p>
          <a:p>
            <a:pPr algn="just" eaLnBrk="0" latinLnBrk="0" hangingPunct="0">
              <a:lnSpc>
                <a:spcPct val="150000"/>
              </a:lnSpc>
              <a:spcBef>
                <a:spcPct val="0"/>
              </a:spcBef>
            </a:pPr>
            <a:endParaRPr kumimoji="0" lang="ko-KR" altLang="en-US" sz="1000" b="0" dirty="0" smtClean="0">
              <a:solidFill>
                <a:srgbClr val="000000"/>
              </a:solidFill>
              <a:latin typeface="HY견고딕" pitchFamily="18" charset="-127"/>
              <a:ea typeface="HY견고딕" pitchFamily="18" charset="-127"/>
            </a:endParaRPr>
          </a:p>
          <a:p>
            <a:pPr algn="just" eaLnBrk="0" latinLnBrk="0" hangingPunct="0">
              <a:lnSpc>
                <a:spcPct val="150000"/>
              </a:lnSpc>
              <a:spcBef>
                <a:spcPct val="0"/>
              </a:spcBef>
            </a:pPr>
            <a:r>
              <a:rPr kumimoji="0" lang="ko-KR" altLang="en-US" sz="2000" b="0" dirty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endParaRPr kumimoji="0" lang="en-US" altLang="ko-KR" sz="1600" b="0" dirty="0" smtClean="0">
              <a:solidFill>
                <a:srgbClr val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2297" name="Picture 62" descr="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544962"/>
            <a:ext cx="233362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슬라이드 번호 개체 틀 1"/>
          <p:cNvSpPr txBox="1">
            <a:spLocks/>
          </p:cNvSpPr>
          <p:nvPr/>
        </p:nvSpPr>
        <p:spPr>
          <a:xfrm>
            <a:off x="3491880" y="63563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6</a:t>
            </a:fld>
            <a:endParaRPr lang="ko-KR" altLang="en-US" sz="16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제목 1"/>
          <p:cNvSpPr txBox="1">
            <a:spLocks/>
          </p:cNvSpPr>
          <p:nvPr/>
        </p:nvSpPr>
        <p:spPr>
          <a:xfrm>
            <a:off x="439738" y="260350"/>
            <a:ext cx="8229600" cy="576263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고유식별정보 처리 제한</a:t>
            </a:r>
            <a:endParaRPr kumimoji="1" lang="ko-KR" altLang="en-US" sz="41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AutoShape 5"/>
          <p:cNvSpPr>
            <a:spLocks noChangeArrowheads="1"/>
          </p:cNvSpPr>
          <p:nvPr/>
        </p:nvSpPr>
        <p:spPr bwMode="auto">
          <a:xfrm>
            <a:off x="264220" y="3643759"/>
            <a:ext cx="8582025" cy="1190625"/>
          </a:xfrm>
          <a:prstGeom prst="roundRect">
            <a:avLst>
              <a:gd name="adj" fmla="val 3829"/>
            </a:avLst>
          </a:prstGeom>
          <a:solidFill>
            <a:srgbClr val="3E7892"/>
          </a:solidFill>
          <a:ln w="3175" algn="ctr">
            <a:solidFill>
              <a:srgbClr val="3E7892"/>
            </a:solidFill>
            <a:round/>
            <a:headEnd/>
            <a:tailEnd/>
          </a:ln>
        </p:spPr>
        <p:txBody>
          <a:bodyPr wrap="none" anchor="ctr"/>
          <a:lstStyle/>
          <a:p>
            <a:pPr eaLnBrk="0" latinLnBrk="0" hangingPunct="0">
              <a:spcBef>
                <a:spcPct val="0"/>
              </a:spcBef>
            </a:pPr>
            <a:endParaRPr kumimoji="0" lang="ko-KR" altLang="en-US" sz="1800" b="0" smtClean="0">
              <a:solidFill>
                <a:srgbClr val="000000"/>
              </a:solidFill>
              <a:latin typeface="Arial" charset="0"/>
              <a:ea typeface="HY헤드라인M" pitchFamily="18" charset="-127"/>
            </a:endParaRPr>
          </a:p>
        </p:txBody>
      </p:sp>
      <p:sp>
        <p:nvSpPr>
          <p:cNvPr id="16" name="AutoShape 60"/>
          <p:cNvSpPr>
            <a:spLocks noChangeArrowheads="1"/>
          </p:cNvSpPr>
          <p:nvPr/>
        </p:nvSpPr>
        <p:spPr bwMode="auto">
          <a:xfrm>
            <a:off x="251520" y="3689796"/>
            <a:ext cx="8593137" cy="2547516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chemeClr val="bg1"/>
              </a:gs>
              <a:gs pos="100000">
                <a:srgbClr val="EAEAEA"/>
              </a:gs>
            </a:gsLst>
            <a:lin ang="5400000" scaled="1"/>
          </a:gradFill>
          <a:ln w="3175">
            <a:solidFill>
              <a:srgbClr val="3E7892"/>
            </a:solidFill>
            <a:round/>
            <a:headEnd/>
            <a:tailEnd/>
          </a:ln>
        </p:spPr>
        <p:txBody>
          <a:bodyPr wrap="none" anchor="ctr"/>
          <a:lstStyle/>
          <a:p>
            <a:pPr eaLnBrk="0" latinLnBrk="0" hangingPunct="0">
              <a:spcBef>
                <a:spcPct val="0"/>
              </a:spcBef>
            </a:pPr>
            <a:endParaRPr kumimoji="0" lang="ko-KR" altLang="en-US" sz="1800" b="0" smtClean="0">
              <a:solidFill>
                <a:srgbClr val="000000"/>
              </a:solidFill>
              <a:latin typeface="Arial" charset="0"/>
              <a:ea typeface="HY헤드라인M" pitchFamily="18" charset="-127"/>
            </a:endParaRPr>
          </a:p>
        </p:txBody>
      </p:sp>
      <p:grpSp>
        <p:nvGrpSpPr>
          <p:cNvPr id="3" name="그룹 10"/>
          <p:cNvGrpSpPr>
            <a:grpSpLocks/>
          </p:cNvGrpSpPr>
          <p:nvPr/>
        </p:nvGrpSpPr>
        <p:grpSpPr bwMode="auto">
          <a:xfrm>
            <a:off x="515044" y="3284984"/>
            <a:ext cx="2255863" cy="504279"/>
            <a:chOff x="327025" y="1786415"/>
            <a:chExt cx="5465763" cy="323373"/>
          </a:xfrm>
        </p:grpSpPr>
        <p:sp>
          <p:nvSpPr>
            <p:cNvPr id="18" name="AutoShape 62"/>
            <p:cNvSpPr>
              <a:spLocks noChangeArrowheads="1"/>
            </p:cNvSpPr>
            <p:nvPr/>
          </p:nvSpPr>
          <p:spPr bwMode="auto">
            <a:xfrm>
              <a:off x="327025" y="1786415"/>
              <a:ext cx="5465763" cy="323373"/>
            </a:xfrm>
            <a:prstGeom prst="roundRect">
              <a:avLst>
                <a:gd name="adj" fmla="val 50000"/>
              </a:avLst>
            </a:prstGeom>
            <a:blipFill dpi="0" rotWithShape="1">
              <a:blip r:embed="rId2" cstate="print"/>
              <a:srcRect/>
              <a:stretch>
                <a:fillRect/>
              </a:stretch>
            </a:blip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latinLnBrk="0" hangingPunct="0">
                <a:spcBef>
                  <a:spcPct val="0"/>
                </a:spcBef>
              </a:pPr>
              <a:endParaRPr kumimoji="0" lang="ko-KR" altLang="en-US" sz="1800" b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9" name="AutoShape 63"/>
            <p:cNvSpPr>
              <a:spLocks noChangeArrowheads="1"/>
            </p:cNvSpPr>
            <p:nvPr/>
          </p:nvSpPr>
          <p:spPr bwMode="auto">
            <a:xfrm flipV="1">
              <a:off x="448131" y="1807863"/>
              <a:ext cx="5229263" cy="11796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gamma/>
                    <a:tint val="0"/>
                    <a:invGamma/>
                    <a:alpha val="52000"/>
                  </a:schemeClr>
                </a:gs>
              </a:gsLst>
              <a:lin ang="5400000" scaled="1"/>
            </a:gradFill>
            <a:ln w="1905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latinLnBrk="0" hangingPunct="0">
                <a:spcBef>
                  <a:spcPct val="0"/>
                </a:spcBef>
                <a:defRPr/>
              </a:pPr>
              <a:endParaRPr kumimoji="0" lang="ko-KR" altLang="en-US" sz="1800" b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0" name="Text Box 73"/>
            <p:cNvSpPr txBox="1">
              <a:spLocks noChangeArrowheads="1"/>
            </p:cNvSpPr>
            <p:nvPr/>
          </p:nvSpPr>
          <p:spPr bwMode="auto">
            <a:xfrm>
              <a:off x="369298" y="1840928"/>
              <a:ext cx="5396070" cy="256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9pPr>
            </a:lstStyle>
            <a:p>
              <a:pPr algn="ctr" eaLnBrk="0" latinLnBrk="0" hangingPunct="0">
                <a:spcBef>
                  <a:spcPct val="0"/>
                </a:spcBef>
              </a:pPr>
              <a:r>
                <a:rPr kumimoji="0" lang="ko-KR" altLang="en-US" sz="2000" b="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법 시행 이후</a:t>
              </a:r>
              <a:endParaRPr kumimoji="0" lang="en-US" altLang="ko-KR" sz="2000" b="0" dirty="0" smtClean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9943" y="6226679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내용 개체 틀 29"/>
          <p:cNvSpPr>
            <a:spLocks noGrp="1"/>
          </p:cNvSpPr>
          <p:nvPr>
            <p:ph idx="1"/>
          </p:nvPr>
        </p:nvSpPr>
        <p:spPr>
          <a:xfrm>
            <a:off x="457200" y="1643051"/>
            <a:ext cx="8229600" cy="1428760"/>
          </a:xfrm>
        </p:spPr>
        <p:txBody>
          <a:bodyPr>
            <a:normAutofit fontScale="70000" lnSpcReduction="20000"/>
          </a:bodyPr>
          <a:lstStyle/>
          <a:p>
            <a:r>
              <a:rPr lang="ko-KR" altLang="en-US" sz="2800" dirty="0" smtClean="0"/>
              <a:t>주민등록번호 등 고유식별정보의 민간사용 사전적 제한 규정 없음</a:t>
            </a:r>
            <a:endParaRPr lang="en-US" altLang="ko-KR" sz="2800" dirty="0" smtClean="0"/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인터넷상에서 주민등록번호 외의 회원가입 방법 제공 의무화</a:t>
            </a:r>
          </a:p>
          <a:p>
            <a:pPr>
              <a:buNone/>
            </a:pPr>
            <a:r>
              <a:rPr lang="en-US" altLang="ko-KR" sz="2800" dirty="0" smtClean="0"/>
              <a:t>	(</a:t>
            </a:r>
            <a:r>
              <a:rPr lang="ko-KR" altLang="en-US" sz="2800" dirty="0" smtClean="0"/>
              <a:t>정보통신사업자 한정</a:t>
            </a:r>
            <a:r>
              <a:rPr lang="en-US" altLang="ko-KR" sz="2800" dirty="0" smtClean="0"/>
              <a:t>)</a:t>
            </a:r>
            <a:endParaRPr lang="ko-KR" altLang="en-US" sz="2800" dirty="0" smtClean="0"/>
          </a:p>
          <a:p>
            <a:endParaRPr lang="ko-KR" altLang="en-US" dirty="0"/>
          </a:p>
        </p:txBody>
      </p:sp>
      <p:sp>
        <p:nvSpPr>
          <p:cNvPr id="31" name="내용 개체 틀 29"/>
          <p:cNvSpPr txBox="1">
            <a:spLocks/>
          </p:cNvSpPr>
          <p:nvPr/>
        </p:nvSpPr>
        <p:spPr>
          <a:xfrm>
            <a:off x="457200" y="3857628"/>
            <a:ext cx="8229600" cy="2500330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/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ko-KR" altLang="en-US" sz="2800" dirty="0" smtClean="0"/>
              <a:t>원칙적 처리금지</a:t>
            </a: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altLang="ko-KR" sz="2800" dirty="0" smtClean="0"/>
              <a:t>	- </a:t>
            </a:r>
            <a:r>
              <a:rPr lang="ko-KR" altLang="en-US" sz="2800" dirty="0" smtClean="0"/>
              <a:t>정보주체의 별도 동의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법령의 근거가 있는 경우 등 예외 허용</a:t>
            </a: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ko-KR" altLang="en-US" sz="2800" dirty="0" smtClean="0"/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ko-KR" altLang="en-US" sz="2800" dirty="0" smtClean="0"/>
              <a:t>인터넷상 주민등록번호 외 회원가입 방법 제공 의무화 대상 확대</a:t>
            </a: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altLang="ko-KR" sz="2800" dirty="0" smtClean="0"/>
              <a:t>	(</a:t>
            </a:r>
            <a:r>
              <a:rPr lang="ko-KR" altLang="en-US" sz="2800" dirty="0" smtClean="0"/>
              <a:t>정보통신사업자 → 공공기관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일 </a:t>
            </a:r>
            <a:r>
              <a:rPr lang="en-US" altLang="ko-KR" sz="2800" dirty="0" smtClean="0"/>
              <a:t>1</a:t>
            </a:r>
            <a:r>
              <a:rPr lang="ko-KR" altLang="en-US" sz="2800" dirty="0" err="1" smtClean="0"/>
              <a:t>만명</a:t>
            </a:r>
            <a:r>
              <a:rPr lang="ko-KR" altLang="en-US" sz="2800" dirty="0" smtClean="0"/>
              <a:t> 이상 개인정보처리자</a:t>
            </a:r>
            <a:r>
              <a:rPr lang="en-US" altLang="ko-KR" sz="2800" dirty="0" smtClean="0"/>
              <a:t>)</a:t>
            </a: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en-US" altLang="ko-KR" sz="2800" dirty="0" smtClean="0"/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ko-KR" altLang="en-US" sz="2800" dirty="0" smtClean="0"/>
              <a:t>주민등록번호 등 고유식별정보 처리시 암호화 등 안전조치 확보의무 </a:t>
            </a:r>
          </a:p>
        </p:txBody>
      </p:sp>
    </p:spTree>
    <p:extLst>
      <p:ext uri="{BB962C8B-B14F-4D97-AF65-F5344CB8AC3E}">
        <p14:creationId xmlns:p14="http://schemas.microsoft.com/office/powerpoint/2010/main" val="13016756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467544" y="1844824"/>
            <a:ext cx="8229600" cy="2448272"/>
          </a:xfrm>
          <a:prstGeom prst="rect">
            <a:avLst/>
          </a:prstGeom>
        </p:spPr>
        <p:txBody>
          <a:bodyPr anchor="ctr"/>
          <a:lstStyle>
            <a:lvl1pPr algn="ctr" rtl="0" eaLnBrk="0" fontAlgn="base" latinLnBrk="1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0033CC"/>
                </a:solidFill>
                <a:effectLst>
                  <a:reflection blurRad="6350" stA="50000" endA="300" endPos="50000" dist="60007" dir="5400000" sy="-100000" algn="bl" rotWithShape="0"/>
                </a:effectLst>
                <a:latin typeface="HY헤드라인M" pitchFamily="18" charset="-127"/>
                <a:ea typeface="HY헤드라인M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marL="0" marR="0" lvl="0" indent="0" algn="ctr" defTabSz="914400" rtl="0" eaLnBrk="0" fontAlgn="base" latinLnBrk="1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2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>
                  <a:reflection blurRad="6350" stA="50000" endA="300" endPos="50000" dist="60007" dir="5400000" sy="-100000" algn="bl" rotWithShape="0"/>
                </a:effectLst>
                <a:uLnTx/>
                <a:uFillTx/>
                <a:latin typeface="HY헤드라인M" pitchFamily="18" charset="-127"/>
                <a:ea typeface="HY헤드라인M" pitchFamily="18" charset="-127"/>
                <a:cs typeface="+mj-cs"/>
              </a:rPr>
              <a:t>감사합니다</a:t>
            </a:r>
            <a:endParaRPr kumimoji="0" lang="ko-KR" altLang="en-US" sz="7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reflection blurRad="6350" stA="50000" endA="300" endPos="50000" dist="60007" dir="5400000" sy="-100000" algn="bl" rotWithShape="0"/>
              </a:effectLst>
              <a:uLnTx/>
              <a:uFillTx/>
              <a:latin typeface="HY헤드라인M" pitchFamily="18" charset="-127"/>
              <a:ea typeface="HY헤드라인M" pitchFamily="18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3381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5"/>
          <p:cNvSpPr>
            <a:spLocks noChangeArrowheads="1"/>
          </p:cNvSpPr>
          <p:nvPr/>
        </p:nvSpPr>
        <p:spPr bwMode="auto">
          <a:xfrm>
            <a:off x="265113" y="1411288"/>
            <a:ext cx="8582025" cy="1190625"/>
          </a:xfrm>
          <a:prstGeom prst="roundRect">
            <a:avLst>
              <a:gd name="adj" fmla="val 3829"/>
            </a:avLst>
          </a:prstGeom>
          <a:solidFill>
            <a:srgbClr val="3E7892"/>
          </a:solidFill>
          <a:ln w="3175" algn="ctr">
            <a:solidFill>
              <a:srgbClr val="3E7892"/>
            </a:solidFill>
            <a:round/>
            <a:headEnd/>
            <a:tailEnd/>
          </a:ln>
        </p:spPr>
        <p:txBody>
          <a:bodyPr wrap="none" anchor="ctr"/>
          <a:lstStyle/>
          <a:p>
            <a:pPr eaLnBrk="0" latinLnBrk="0" hangingPunct="0">
              <a:spcBef>
                <a:spcPct val="0"/>
              </a:spcBef>
            </a:pPr>
            <a:endParaRPr kumimoji="0" lang="ko-KR" altLang="en-US" sz="1800" b="0" smtClean="0">
              <a:solidFill>
                <a:srgbClr val="000000"/>
              </a:solidFill>
              <a:latin typeface="Arial" charset="0"/>
              <a:ea typeface="HY헤드라인M" pitchFamily="18" charset="-127"/>
            </a:endParaRPr>
          </a:p>
        </p:txBody>
      </p:sp>
      <p:sp>
        <p:nvSpPr>
          <p:cNvPr id="12293" name="AutoShape 60"/>
          <p:cNvSpPr>
            <a:spLocks noChangeArrowheads="1"/>
          </p:cNvSpPr>
          <p:nvPr/>
        </p:nvSpPr>
        <p:spPr bwMode="auto">
          <a:xfrm>
            <a:off x="252413" y="1457325"/>
            <a:ext cx="8593137" cy="1611635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chemeClr val="bg1"/>
              </a:gs>
              <a:gs pos="100000">
                <a:srgbClr val="EAEAEA"/>
              </a:gs>
            </a:gsLst>
            <a:lin ang="5400000" scaled="1"/>
          </a:gradFill>
          <a:ln w="3175">
            <a:solidFill>
              <a:srgbClr val="3E7892"/>
            </a:solidFill>
            <a:round/>
            <a:headEnd/>
            <a:tailEnd/>
          </a:ln>
        </p:spPr>
        <p:txBody>
          <a:bodyPr wrap="none" anchor="ctr"/>
          <a:lstStyle/>
          <a:p>
            <a:pPr eaLnBrk="0" latinLnBrk="0" hangingPunct="0">
              <a:spcBef>
                <a:spcPct val="0"/>
              </a:spcBef>
            </a:pPr>
            <a:endParaRPr kumimoji="0" lang="ko-KR" altLang="en-US" sz="1800" b="0" smtClean="0">
              <a:solidFill>
                <a:srgbClr val="000000"/>
              </a:solidFill>
              <a:latin typeface="Arial" charset="0"/>
              <a:ea typeface="HY헤드라인M" pitchFamily="18" charset="-127"/>
            </a:endParaRPr>
          </a:p>
        </p:txBody>
      </p:sp>
      <p:grpSp>
        <p:nvGrpSpPr>
          <p:cNvPr id="2" name="그룹 10"/>
          <p:cNvGrpSpPr>
            <a:grpSpLocks/>
          </p:cNvGrpSpPr>
          <p:nvPr/>
        </p:nvGrpSpPr>
        <p:grpSpPr bwMode="auto">
          <a:xfrm>
            <a:off x="515937" y="1052513"/>
            <a:ext cx="2255863" cy="504279"/>
            <a:chOff x="327025" y="1786415"/>
            <a:chExt cx="5465763" cy="323373"/>
          </a:xfrm>
        </p:grpSpPr>
        <p:sp>
          <p:nvSpPr>
            <p:cNvPr id="12299" name="AutoShape 62"/>
            <p:cNvSpPr>
              <a:spLocks noChangeArrowheads="1"/>
            </p:cNvSpPr>
            <p:nvPr/>
          </p:nvSpPr>
          <p:spPr bwMode="auto">
            <a:xfrm>
              <a:off x="327025" y="1786415"/>
              <a:ext cx="5465763" cy="323373"/>
            </a:xfrm>
            <a:prstGeom prst="roundRect">
              <a:avLst>
                <a:gd name="adj" fmla="val 50000"/>
              </a:avLst>
            </a:prstGeom>
            <a:blipFill dpi="0" rotWithShape="1">
              <a:blip r:embed="rId2" cstate="print"/>
              <a:srcRect/>
              <a:stretch>
                <a:fillRect/>
              </a:stretch>
            </a:blip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latinLnBrk="0" hangingPunct="0">
                <a:spcBef>
                  <a:spcPct val="0"/>
                </a:spcBef>
              </a:pPr>
              <a:endParaRPr kumimoji="0" lang="ko-KR" altLang="en-US" sz="1800" b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7" name="AutoShape 63"/>
            <p:cNvSpPr>
              <a:spLocks noChangeArrowheads="1"/>
            </p:cNvSpPr>
            <p:nvPr/>
          </p:nvSpPr>
          <p:spPr bwMode="auto">
            <a:xfrm flipV="1">
              <a:off x="448131" y="1807863"/>
              <a:ext cx="5229263" cy="11796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gamma/>
                    <a:tint val="0"/>
                    <a:invGamma/>
                    <a:alpha val="52000"/>
                  </a:schemeClr>
                </a:gs>
              </a:gsLst>
              <a:lin ang="5400000" scaled="1"/>
            </a:gradFill>
            <a:ln w="1905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latinLnBrk="0" hangingPunct="0">
                <a:spcBef>
                  <a:spcPct val="0"/>
                </a:spcBef>
                <a:defRPr/>
              </a:pPr>
              <a:endParaRPr kumimoji="0" lang="ko-KR" altLang="en-US" sz="1800" b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2301" name="Text Box 73"/>
            <p:cNvSpPr txBox="1">
              <a:spLocks noChangeArrowheads="1"/>
            </p:cNvSpPr>
            <p:nvPr/>
          </p:nvSpPr>
          <p:spPr bwMode="auto">
            <a:xfrm>
              <a:off x="369298" y="1840928"/>
              <a:ext cx="5396070" cy="206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9pPr>
            </a:lstStyle>
            <a:p>
              <a:pPr algn="ctr" eaLnBrk="0" latinLnBrk="0" hangingPunct="0">
                <a:spcBef>
                  <a:spcPct val="0"/>
                </a:spcBef>
              </a:pPr>
              <a:r>
                <a:rPr kumimoji="0" lang="ko-KR" altLang="en-US" sz="2000" b="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법 시행 이전</a:t>
              </a:r>
              <a:endParaRPr kumimoji="0" lang="en-US" altLang="ko-KR" sz="2000" b="0" dirty="0" smtClean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12295" name="Rectangle 5"/>
          <p:cNvSpPr txBox="1">
            <a:spLocks noChangeArrowheads="1"/>
          </p:cNvSpPr>
          <p:nvPr/>
        </p:nvSpPr>
        <p:spPr bwMode="auto">
          <a:xfrm>
            <a:off x="744537" y="1628800"/>
            <a:ext cx="8075935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9pPr>
          </a:lstStyle>
          <a:p>
            <a:pPr algn="just" eaLnBrk="0" latinLnBrk="0" hangingPunct="0">
              <a:lnSpc>
                <a:spcPct val="150000"/>
              </a:lnSpc>
              <a:spcBef>
                <a:spcPct val="0"/>
              </a:spcBef>
            </a:pPr>
            <a:endParaRPr kumimoji="0" lang="ko-KR" altLang="en-US" sz="1000" b="0" dirty="0" smtClean="0">
              <a:solidFill>
                <a:srgbClr val="000000"/>
              </a:solidFill>
              <a:latin typeface="HY견고딕" pitchFamily="18" charset="-127"/>
              <a:ea typeface="HY견고딕" pitchFamily="18" charset="-127"/>
            </a:endParaRPr>
          </a:p>
          <a:p>
            <a:pPr algn="just" eaLnBrk="0" latinLnBrk="0" hangingPunct="0">
              <a:lnSpc>
                <a:spcPct val="150000"/>
              </a:lnSpc>
              <a:spcBef>
                <a:spcPct val="0"/>
              </a:spcBef>
            </a:pPr>
            <a:r>
              <a:rPr kumimoji="0" lang="ko-KR" altLang="en-US" sz="2000" b="0" dirty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endParaRPr kumimoji="0" lang="en-US" altLang="ko-KR" sz="1600" b="0" dirty="0" smtClean="0">
              <a:solidFill>
                <a:srgbClr val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2297" name="Picture 62" descr="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544962"/>
            <a:ext cx="233362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슬라이드 번호 개체 틀 1"/>
          <p:cNvSpPr txBox="1">
            <a:spLocks/>
          </p:cNvSpPr>
          <p:nvPr/>
        </p:nvSpPr>
        <p:spPr>
          <a:xfrm>
            <a:off x="3491880" y="63563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7</a:t>
            </a:fld>
            <a:endParaRPr lang="ko-KR" altLang="en-US" sz="16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제목 1"/>
          <p:cNvSpPr txBox="1">
            <a:spLocks/>
          </p:cNvSpPr>
          <p:nvPr/>
        </p:nvSpPr>
        <p:spPr>
          <a:xfrm>
            <a:off x="439738" y="260350"/>
            <a:ext cx="8229600" cy="576263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영상정보처리기기 규제</a:t>
            </a:r>
            <a:endParaRPr kumimoji="1" lang="ko-KR" altLang="en-US" sz="41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AutoShape 5"/>
          <p:cNvSpPr>
            <a:spLocks noChangeArrowheads="1"/>
          </p:cNvSpPr>
          <p:nvPr/>
        </p:nvSpPr>
        <p:spPr bwMode="auto">
          <a:xfrm>
            <a:off x="264220" y="3643759"/>
            <a:ext cx="8582025" cy="1190625"/>
          </a:xfrm>
          <a:prstGeom prst="roundRect">
            <a:avLst>
              <a:gd name="adj" fmla="val 3829"/>
            </a:avLst>
          </a:prstGeom>
          <a:solidFill>
            <a:srgbClr val="3E7892"/>
          </a:solidFill>
          <a:ln w="3175" algn="ctr">
            <a:solidFill>
              <a:srgbClr val="3E7892"/>
            </a:solidFill>
            <a:round/>
            <a:headEnd/>
            <a:tailEnd/>
          </a:ln>
        </p:spPr>
        <p:txBody>
          <a:bodyPr wrap="none" anchor="ctr"/>
          <a:lstStyle/>
          <a:p>
            <a:pPr eaLnBrk="0" latinLnBrk="0" hangingPunct="0">
              <a:spcBef>
                <a:spcPct val="0"/>
              </a:spcBef>
            </a:pPr>
            <a:endParaRPr kumimoji="0" lang="ko-KR" altLang="en-US" sz="1800" b="0" smtClean="0">
              <a:solidFill>
                <a:srgbClr val="000000"/>
              </a:solidFill>
              <a:latin typeface="Arial" charset="0"/>
              <a:ea typeface="HY헤드라인M" pitchFamily="18" charset="-127"/>
            </a:endParaRPr>
          </a:p>
        </p:txBody>
      </p:sp>
      <p:sp>
        <p:nvSpPr>
          <p:cNvPr id="16" name="AutoShape 60"/>
          <p:cNvSpPr>
            <a:spLocks noChangeArrowheads="1"/>
          </p:cNvSpPr>
          <p:nvPr/>
        </p:nvSpPr>
        <p:spPr bwMode="auto">
          <a:xfrm>
            <a:off x="251520" y="3689796"/>
            <a:ext cx="8593137" cy="2547516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chemeClr val="bg1"/>
              </a:gs>
              <a:gs pos="100000">
                <a:srgbClr val="EAEAEA"/>
              </a:gs>
            </a:gsLst>
            <a:lin ang="5400000" scaled="1"/>
          </a:gradFill>
          <a:ln w="3175">
            <a:solidFill>
              <a:srgbClr val="3E7892"/>
            </a:solidFill>
            <a:round/>
            <a:headEnd/>
            <a:tailEnd/>
          </a:ln>
        </p:spPr>
        <p:txBody>
          <a:bodyPr wrap="none" anchor="ctr"/>
          <a:lstStyle/>
          <a:p>
            <a:pPr eaLnBrk="0" latinLnBrk="0" hangingPunct="0">
              <a:spcBef>
                <a:spcPct val="0"/>
              </a:spcBef>
            </a:pPr>
            <a:endParaRPr kumimoji="0" lang="ko-KR" altLang="en-US" sz="1800" b="0" smtClean="0">
              <a:solidFill>
                <a:srgbClr val="000000"/>
              </a:solidFill>
              <a:latin typeface="Arial" charset="0"/>
              <a:ea typeface="HY헤드라인M" pitchFamily="18" charset="-127"/>
            </a:endParaRPr>
          </a:p>
        </p:txBody>
      </p:sp>
      <p:grpSp>
        <p:nvGrpSpPr>
          <p:cNvPr id="3" name="그룹 10"/>
          <p:cNvGrpSpPr>
            <a:grpSpLocks/>
          </p:cNvGrpSpPr>
          <p:nvPr/>
        </p:nvGrpSpPr>
        <p:grpSpPr bwMode="auto">
          <a:xfrm>
            <a:off x="515044" y="3284984"/>
            <a:ext cx="2255863" cy="504279"/>
            <a:chOff x="327025" y="1786415"/>
            <a:chExt cx="5465763" cy="323373"/>
          </a:xfrm>
        </p:grpSpPr>
        <p:sp>
          <p:nvSpPr>
            <p:cNvPr id="18" name="AutoShape 62"/>
            <p:cNvSpPr>
              <a:spLocks noChangeArrowheads="1"/>
            </p:cNvSpPr>
            <p:nvPr/>
          </p:nvSpPr>
          <p:spPr bwMode="auto">
            <a:xfrm>
              <a:off x="327025" y="1786415"/>
              <a:ext cx="5465763" cy="323373"/>
            </a:xfrm>
            <a:prstGeom prst="roundRect">
              <a:avLst>
                <a:gd name="adj" fmla="val 50000"/>
              </a:avLst>
            </a:prstGeom>
            <a:blipFill dpi="0" rotWithShape="1">
              <a:blip r:embed="rId2" cstate="print"/>
              <a:srcRect/>
              <a:stretch>
                <a:fillRect/>
              </a:stretch>
            </a:blip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latinLnBrk="0" hangingPunct="0">
                <a:spcBef>
                  <a:spcPct val="0"/>
                </a:spcBef>
              </a:pPr>
              <a:endParaRPr kumimoji="0" lang="ko-KR" altLang="en-US" sz="1800" b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9" name="AutoShape 63"/>
            <p:cNvSpPr>
              <a:spLocks noChangeArrowheads="1"/>
            </p:cNvSpPr>
            <p:nvPr/>
          </p:nvSpPr>
          <p:spPr bwMode="auto">
            <a:xfrm flipV="1">
              <a:off x="448131" y="1807863"/>
              <a:ext cx="5229263" cy="11796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gamma/>
                    <a:tint val="0"/>
                    <a:invGamma/>
                    <a:alpha val="52000"/>
                  </a:schemeClr>
                </a:gs>
              </a:gsLst>
              <a:lin ang="5400000" scaled="1"/>
            </a:gradFill>
            <a:ln w="1905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latinLnBrk="0" hangingPunct="0">
                <a:spcBef>
                  <a:spcPct val="0"/>
                </a:spcBef>
                <a:defRPr/>
              </a:pPr>
              <a:endParaRPr kumimoji="0" lang="ko-KR" altLang="en-US" sz="1800" b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0" name="Text Box 73"/>
            <p:cNvSpPr txBox="1">
              <a:spLocks noChangeArrowheads="1"/>
            </p:cNvSpPr>
            <p:nvPr/>
          </p:nvSpPr>
          <p:spPr bwMode="auto">
            <a:xfrm>
              <a:off x="369298" y="1840928"/>
              <a:ext cx="5396070" cy="256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9pPr>
            </a:lstStyle>
            <a:p>
              <a:pPr algn="ctr" eaLnBrk="0" latinLnBrk="0" hangingPunct="0">
                <a:spcBef>
                  <a:spcPct val="0"/>
                </a:spcBef>
              </a:pPr>
              <a:r>
                <a:rPr kumimoji="0" lang="ko-KR" altLang="en-US" sz="2000" b="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법 시행 이후</a:t>
              </a:r>
              <a:endParaRPr kumimoji="0" lang="en-US" altLang="ko-KR" sz="2000" b="0" dirty="0" smtClean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9943" y="6226679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내용 개체 틀 28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1500197"/>
          </a:xfrm>
        </p:spPr>
        <p:txBody>
          <a:bodyPr>
            <a:noAutofit/>
          </a:bodyPr>
          <a:lstStyle/>
          <a:p>
            <a:r>
              <a:rPr lang="ko-KR" altLang="en-US" sz="2000" dirty="0" smtClean="0"/>
              <a:t>공공기관 설치</a:t>
            </a:r>
            <a:r>
              <a:rPr lang="en-US" altLang="ko-KR" sz="2000" dirty="0" smtClean="0"/>
              <a:t>·</a:t>
            </a:r>
            <a:r>
              <a:rPr lang="ko-KR" altLang="en-US" sz="2000" dirty="0" smtClean="0"/>
              <a:t>운영 폐쇄회로텔레비전</a:t>
            </a:r>
            <a:r>
              <a:rPr lang="en-US" altLang="ko-KR" sz="2000" dirty="0" smtClean="0"/>
              <a:t>(CCTV)</a:t>
            </a:r>
            <a:endParaRPr lang="ko-KR" altLang="en-US" sz="2000" dirty="0" smtClean="0"/>
          </a:p>
          <a:p>
            <a:pPr>
              <a:buNone/>
            </a:pPr>
            <a:r>
              <a:rPr lang="en-US" altLang="ko-KR" sz="2000" dirty="0" smtClean="0"/>
              <a:t>	- </a:t>
            </a:r>
            <a:r>
              <a:rPr lang="ko-KR" altLang="en-US" sz="2000" dirty="0" smtClean="0"/>
              <a:t>범죄예방 및 교통단속 등 공익을 위하여 필요한 경우 </a:t>
            </a:r>
            <a:endParaRPr lang="en-US" altLang="ko-KR" sz="2000" dirty="0" smtClean="0"/>
          </a:p>
          <a:p>
            <a:pPr>
              <a:buNone/>
            </a:pPr>
            <a:r>
              <a:rPr lang="en-US" altLang="ko-KR" sz="2000" dirty="0" smtClean="0"/>
              <a:t>	- </a:t>
            </a:r>
            <a:r>
              <a:rPr lang="ko-KR" altLang="en-US" sz="2000" dirty="0" smtClean="0"/>
              <a:t>녹음기능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임의조작 금지</a:t>
            </a:r>
          </a:p>
        </p:txBody>
      </p:sp>
      <p:sp>
        <p:nvSpPr>
          <p:cNvPr id="30" name="내용 개체 틀 28"/>
          <p:cNvSpPr txBox="1">
            <a:spLocks/>
          </p:cNvSpPr>
          <p:nvPr/>
        </p:nvSpPr>
        <p:spPr>
          <a:xfrm>
            <a:off x="457200" y="3857628"/>
            <a:ext cx="8229600" cy="250033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ko-KR" altLang="en-US" sz="1900" dirty="0" smtClean="0">
                <a:latin typeface="+mn-ea"/>
              </a:rPr>
              <a:t>공공기관에서 민간기관까지 확대</a:t>
            </a:r>
            <a:endParaRPr lang="ko-KR" altLang="en-US" sz="1900" b="1" dirty="0" smtClean="0">
              <a:latin typeface="+mn-ea"/>
            </a:endParaRP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altLang="ko-KR" sz="1900" dirty="0" smtClean="0">
                <a:latin typeface="+mn-ea"/>
              </a:rPr>
              <a:t>	- </a:t>
            </a:r>
            <a:r>
              <a:rPr lang="ko-KR" altLang="en-US" sz="1900" dirty="0" smtClean="0">
                <a:latin typeface="+mn-ea"/>
              </a:rPr>
              <a:t>법령</a:t>
            </a:r>
            <a:r>
              <a:rPr lang="en-US" altLang="ko-KR" sz="1900" dirty="0" smtClean="0">
                <a:latin typeface="+mn-ea"/>
              </a:rPr>
              <a:t>, </a:t>
            </a:r>
            <a:r>
              <a:rPr lang="ko-KR" altLang="en-US" sz="1900" dirty="0" smtClean="0">
                <a:latin typeface="+mn-ea"/>
              </a:rPr>
              <a:t>범죄예방</a:t>
            </a:r>
            <a:r>
              <a:rPr lang="en-US" altLang="ko-KR" sz="1900" dirty="0" smtClean="0">
                <a:latin typeface="+mn-ea"/>
              </a:rPr>
              <a:t>·</a:t>
            </a:r>
            <a:r>
              <a:rPr lang="ko-KR" altLang="en-US" sz="1900" dirty="0" smtClean="0">
                <a:latin typeface="+mn-ea"/>
              </a:rPr>
              <a:t>수사</a:t>
            </a:r>
            <a:r>
              <a:rPr lang="en-US" altLang="ko-KR" sz="1900" dirty="0" smtClean="0">
                <a:latin typeface="+mn-ea"/>
              </a:rPr>
              <a:t>, </a:t>
            </a:r>
            <a:r>
              <a:rPr lang="ko-KR" altLang="en-US" sz="1900" dirty="0" smtClean="0">
                <a:latin typeface="+mn-ea"/>
              </a:rPr>
              <a:t>시설안전 및 화재예방</a:t>
            </a:r>
            <a:r>
              <a:rPr lang="en-US" altLang="ko-KR" sz="1900" dirty="0" smtClean="0">
                <a:latin typeface="+mn-ea"/>
              </a:rPr>
              <a:t>, </a:t>
            </a:r>
            <a:r>
              <a:rPr lang="ko-KR" altLang="en-US" sz="1900" dirty="0" smtClean="0">
                <a:latin typeface="+mn-ea"/>
              </a:rPr>
              <a:t>교통단속 등</a:t>
            </a:r>
            <a:endParaRPr lang="en-US" altLang="ko-KR" sz="1900" dirty="0" smtClean="0">
              <a:latin typeface="+mn-ea"/>
            </a:endParaRP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altLang="ko-KR" sz="1900" dirty="0" smtClean="0">
                <a:latin typeface="+mn-ea"/>
              </a:rPr>
              <a:t>   - </a:t>
            </a:r>
            <a:r>
              <a:rPr lang="ko-KR" altLang="en-US" sz="2000" dirty="0" smtClean="0"/>
              <a:t>녹음기능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임의조작 금지</a:t>
            </a:r>
            <a:endParaRPr lang="en-US" altLang="ko-KR" sz="2000" dirty="0" smtClean="0"/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</a:pPr>
            <a:endParaRPr lang="ko-KR" altLang="en-US" sz="1900" dirty="0" smtClean="0">
              <a:latin typeface="+mn-ea"/>
            </a:endParaRP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ko-KR" altLang="en-US" sz="1900" dirty="0" smtClean="0">
                <a:latin typeface="+mn-ea"/>
              </a:rPr>
              <a:t>규율대상 확대</a:t>
            </a:r>
            <a:endParaRPr lang="en-US" altLang="ko-KR" sz="1900" dirty="0" smtClean="0">
              <a:latin typeface="+mn-ea"/>
            </a:endParaRP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altLang="ko-KR" sz="1900" dirty="0" smtClean="0">
                <a:latin typeface="+mn-ea"/>
              </a:rPr>
              <a:t>   - </a:t>
            </a:r>
            <a:r>
              <a:rPr lang="ko-KR" altLang="en-US" sz="1900" dirty="0" smtClean="0">
                <a:latin typeface="+mn-ea"/>
              </a:rPr>
              <a:t>기존 ‘폐쇄회로텔레비전</a:t>
            </a:r>
            <a:r>
              <a:rPr lang="en-US" altLang="ko-KR" sz="1900" dirty="0" smtClean="0">
                <a:latin typeface="+mn-ea"/>
              </a:rPr>
              <a:t>(CCTV)’</a:t>
            </a:r>
            <a:r>
              <a:rPr lang="ko-KR" altLang="en-US" sz="1900" dirty="0" smtClean="0">
                <a:latin typeface="+mn-ea"/>
              </a:rPr>
              <a:t>에서 네트워크카메라 포함</a:t>
            </a:r>
          </a:p>
        </p:txBody>
      </p:sp>
    </p:spTree>
    <p:extLst>
      <p:ext uri="{BB962C8B-B14F-4D97-AF65-F5344CB8AC3E}">
        <p14:creationId xmlns:p14="http://schemas.microsoft.com/office/powerpoint/2010/main" val="13016756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5"/>
          <p:cNvSpPr>
            <a:spLocks noChangeArrowheads="1"/>
          </p:cNvSpPr>
          <p:nvPr/>
        </p:nvSpPr>
        <p:spPr bwMode="auto">
          <a:xfrm>
            <a:off x="265113" y="1411289"/>
            <a:ext cx="8582025" cy="937592"/>
          </a:xfrm>
          <a:prstGeom prst="roundRect">
            <a:avLst>
              <a:gd name="adj" fmla="val 3829"/>
            </a:avLst>
          </a:prstGeom>
          <a:solidFill>
            <a:srgbClr val="3E7892"/>
          </a:solidFill>
          <a:ln w="3175" algn="ctr">
            <a:solidFill>
              <a:srgbClr val="3E7892"/>
            </a:solidFill>
            <a:round/>
            <a:headEnd/>
            <a:tailEnd/>
          </a:ln>
        </p:spPr>
        <p:txBody>
          <a:bodyPr wrap="none" anchor="ctr"/>
          <a:lstStyle/>
          <a:p>
            <a:pPr eaLnBrk="0" latinLnBrk="0" hangingPunct="0">
              <a:spcBef>
                <a:spcPct val="0"/>
              </a:spcBef>
            </a:pPr>
            <a:endParaRPr kumimoji="0" lang="ko-KR" altLang="en-US" sz="1800" b="0" smtClean="0">
              <a:solidFill>
                <a:srgbClr val="000000"/>
              </a:solidFill>
              <a:latin typeface="Arial" charset="0"/>
              <a:ea typeface="HY헤드라인M" pitchFamily="18" charset="-127"/>
            </a:endParaRPr>
          </a:p>
        </p:txBody>
      </p:sp>
      <p:sp>
        <p:nvSpPr>
          <p:cNvPr id="12293" name="AutoShape 60"/>
          <p:cNvSpPr>
            <a:spLocks noChangeArrowheads="1"/>
          </p:cNvSpPr>
          <p:nvPr/>
        </p:nvSpPr>
        <p:spPr bwMode="auto">
          <a:xfrm>
            <a:off x="252413" y="1457325"/>
            <a:ext cx="8593137" cy="891555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chemeClr val="bg1"/>
              </a:gs>
              <a:gs pos="100000">
                <a:srgbClr val="EAEAEA"/>
              </a:gs>
            </a:gsLst>
            <a:lin ang="5400000" scaled="1"/>
          </a:gradFill>
          <a:ln w="3175">
            <a:solidFill>
              <a:srgbClr val="3E7892"/>
            </a:solidFill>
            <a:round/>
            <a:headEnd/>
            <a:tailEnd/>
          </a:ln>
        </p:spPr>
        <p:txBody>
          <a:bodyPr wrap="none" anchor="ctr"/>
          <a:lstStyle/>
          <a:p>
            <a:pPr eaLnBrk="0" latinLnBrk="0" hangingPunct="0">
              <a:spcBef>
                <a:spcPct val="0"/>
              </a:spcBef>
            </a:pPr>
            <a:endParaRPr kumimoji="0" lang="ko-KR" altLang="en-US" sz="1800" b="0" smtClean="0">
              <a:solidFill>
                <a:srgbClr val="000000"/>
              </a:solidFill>
              <a:latin typeface="Arial" charset="0"/>
              <a:ea typeface="HY헤드라인M" pitchFamily="18" charset="-127"/>
            </a:endParaRPr>
          </a:p>
        </p:txBody>
      </p:sp>
      <p:grpSp>
        <p:nvGrpSpPr>
          <p:cNvPr id="2" name="그룹 10"/>
          <p:cNvGrpSpPr>
            <a:grpSpLocks/>
          </p:cNvGrpSpPr>
          <p:nvPr/>
        </p:nvGrpSpPr>
        <p:grpSpPr bwMode="auto">
          <a:xfrm>
            <a:off x="515937" y="1052513"/>
            <a:ext cx="2255863" cy="504279"/>
            <a:chOff x="327025" y="1786415"/>
            <a:chExt cx="5465763" cy="323373"/>
          </a:xfrm>
        </p:grpSpPr>
        <p:sp>
          <p:nvSpPr>
            <p:cNvPr id="12299" name="AutoShape 62"/>
            <p:cNvSpPr>
              <a:spLocks noChangeArrowheads="1"/>
            </p:cNvSpPr>
            <p:nvPr/>
          </p:nvSpPr>
          <p:spPr bwMode="auto">
            <a:xfrm>
              <a:off x="327025" y="1786415"/>
              <a:ext cx="5465763" cy="323373"/>
            </a:xfrm>
            <a:prstGeom prst="roundRect">
              <a:avLst>
                <a:gd name="adj" fmla="val 50000"/>
              </a:avLst>
            </a:prstGeom>
            <a:blipFill dpi="0" rotWithShape="1">
              <a:blip r:embed="rId2" cstate="print"/>
              <a:srcRect/>
              <a:stretch>
                <a:fillRect/>
              </a:stretch>
            </a:blip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latinLnBrk="0" hangingPunct="0">
                <a:spcBef>
                  <a:spcPct val="0"/>
                </a:spcBef>
              </a:pPr>
              <a:endParaRPr kumimoji="0" lang="ko-KR" altLang="en-US" sz="1800" b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7" name="AutoShape 63"/>
            <p:cNvSpPr>
              <a:spLocks noChangeArrowheads="1"/>
            </p:cNvSpPr>
            <p:nvPr/>
          </p:nvSpPr>
          <p:spPr bwMode="auto">
            <a:xfrm flipV="1">
              <a:off x="448131" y="1807863"/>
              <a:ext cx="5229263" cy="11796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gamma/>
                    <a:tint val="0"/>
                    <a:invGamma/>
                    <a:alpha val="52000"/>
                  </a:schemeClr>
                </a:gs>
              </a:gsLst>
              <a:lin ang="5400000" scaled="1"/>
            </a:gradFill>
            <a:ln w="1905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latinLnBrk="0" hangingPunct="0">
                <a:spcBef>
                  <a:spcPct val="0"/>
                </a:spcBef>
                <a:defRPr/>
              </a:pPr>
              <a:endParaRPr kumimoji="0" lang="ko-KR" altLang="en-US" sz="1800" b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2301" name="Text Box 73"/>
            <p:cNvSpPr txBox="1">
              <a:spLocks noChangeArrowheads="1"/>
            </p:cNvSpPr>
            <p:nvPr/>
          </p:nvSpPr>
          <p:spPr bwMode="auto">
            <a:xfrm>
              <a:off x="369298" y="1840928"/>
              <a:ext cx="5396070" cy="206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9pPr>
            </a:lstStyle>
            <a:p>
              <a:pPr algn="ctr" eaLnBrk="0" latinLnBrk="0" hangingPunct="0">
                <a:spcBef>
                  <a:spcPct val="0"/>
                </a:spcBef>
              </a:pPr>
              <a:r>
                <a:rPr kumimoji="0" lang="ko-KR" altLang="en-US" sz="2000" b="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법 시행 이전</a:t>
              </a:r>
              <a:endParaRPr kumimoji="0" lang="en-US" altLang="ko-KR" sz="2000" b="0" dirty="0" smtClean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12295" name="Rectangle 5"/>
          <p:cNvSpPr txBox="1">
            <a:spLocks noChangeArrowheads="1"/>
          </p:cNvSpPr>
          <p:nvPr/>
        </p:nvSpPr>
        <p:spPr bwMode="auto">
          <a:xfrm>
            <a:off x="744537" y="1628800"/>
            <a:ext cx="8075935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9pPr>
          </a:lstStyle>
          <a:p>
            <a:pPr algn="just" eaLnBrk="0" latinLnBrk="0" hangingPunct="0">
              <a:lnSpc>
                <a:spcPct val="150000"/>
              </a:lnSpc>
              <a:spcBef>
                <a:spcPct val="0"/>
              </a:spcBef>
            </a:pPr>
            <a:endParaRPr kumimoji="0" lang="ko-KR" altLang="en-US" sz="1000" b="0" dirty="0" smtClean="0">
              <a:solidFill>
                <a:srgbClr val="000000"/>
              </a:solidFill>
              <a:latin typeface="HY견고딕" pitchFamily="18" charset="-127"/>
              <a:ea typeface="HY견고딕" pitchFamily="18" charset="-127"/>
            </a:endParaRPr>
          </a:p>
          <a:p>
            <a:pPr algn="just" eaLnBrk="0" latinLnBrk="0" hangingPunct="0">
              <a:lnSpc>
                <a:spcPct val="150000"/>
              </a:lnSpc>
              <a:spcBef>
                <a:spcPct val="0"/>
              </a:spcBef>
            </a:pPr>
            <a:r>
              <a:rPr kumimoji="0" lang="ko-KR" altLang="en-US" sz="2000" b="0" dirty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endParaRPr kumimoji="0" lang="en-US" altLang="ko-KR" sz="1600" b="0" dirty="0" smtClean="0">
              <a:solidFill>
                <a:srgbClr val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2297" name="Picture 62" descr="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968898"/>
            <a:ext cx="233362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슬라이드 번호 개체 틀 1"/>
          <p:cNvSpPr txBox="1">
            <a:spLocks/>
          </p:cNvSpPr>
          <p:nvPr/>
        </p:nvSpPr>
        <p:spPr>
          <a:xfrm>
            <a:off x="3491880" y="63563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8</a:t>
            </a:fld>
            <a:endParaRPr lang="ko-KR" altLang="en-US" sz="16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제목 1"/>
          <p:cNvSpPr txBox="1">
            <a:spLocks/>
          </p:cNvSpPr>
          <p:nvPr/>
        </p:nvSpPr>
        <p:spPr>
          <a:xfrm>
            <a:off x="439738" y="260350"/>
            <a:ext cx="8229600" cy="576263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유출통지</a:t>
            </a:r>
            <a:r>
              <a:rPr kumimoji="1" lang="en-US" altLang="ko-KR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, </a:t>
            </a:r>
            <a:r>
              <a:rPr kumimoji="1" lang="ko-KR" altLang="en-US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집단분쟁조정 및 단체소송</a:t>
            </a:r>
            <a:endParaRPr kumimoji="1" lang="ko-KR" altLang="en-US" sz="41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AutoShape 5"/>
          <p:cNvSpPr>
            <a:spLocks noChangeArrowheads="1"/>
          </p:cNvSpPr>
          <p:nvPr/>
        </p:nvSpPr>
        <p:spPr bwMode="auto">
          <a:xfrm>
            <a:off x="264220" y="3067695"/>
            <a:ext cx="8582025" cy="1190625"/>
          </a:xfrm>
          <a:prstGeom prst="roundRect">
            <a:avLst>
              <a:gd name="adj" fmla="val 3829"/>
            </a:avLst>
          </a:prstGeom>
          <a:solidFill>
            <a:srgbClr val="3E7892"/>
          </a:solidFill>
          <a:ln w="3175" algn="ctr">
            <a:solidFill>
              <a:srgbClr val="3E7892"/>
            </a:solidFill>
            <a:round/>
            <a:headEnd/>
            <a:tailEnd/>
          </a:ln>
        </p:spPr>
        <p:txBody>
          <a:bodyPr wrap="none" anchor="ctr"/>
          <a:lstStyle/>
          <a:p>
            <a:pPr eaLnBrk="0" latinLnBrk="0" hangingPunct="0">
              <a:spcBef>
                <a:spcPct val="0"/>
              </a:spcBef>
            </a:pPr>
            <a:endParaRPr kumimoji="0" lang="ko-KR" altLang="en-US" sz="1800" b="0" smtClean="0">
              <a:solidFill>
                <a:srgbClr val="000000"/>
              </a:solidFill>
              <a:latin typeface="Arial" charset="0"/>
              <a:ea typeface="HY헤드라인M" pitchFamily="18" charset="-127"/>
            </a:endParaRPr>
          </a:p>
        </p:txBody>
      </p:sp>
      <p:sp>
        <p:nvSpPr>
          <p:cNvPr id="16" name="AutoShape 60"/>
          <p:cNvSpPr>
            <a:spLocks noChangeArrowheads="1"/>
          </p:cNvSpPr>
          <p:nvPr/>
        </p:nvSpPr>
        <p:spPr bwMode="auto">
          <a:xfrm>
            <a:off x="251520" y="3113732"/>
            <a:ext cx="8593137" cy="2547516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chemeClr val="bg1"/>
              </a:gs>
              <a:gs pos="100000">
                <a:srgbClr val="EAEAEA"/>
              </a:gs>
            </a:gsLst>
            <a:lin ang="5400000" scaled="1"/>
          </a:gradFill>
          <a:ln w="3175">
            <a:solidFill>
              <a:srgbClr val="3E7892"/>
            </a:solidFill>
            <a:round/>
            <a:headEnd/>
            <a:tailEnd/>
          </a:ln>
        </p:spPr>
        <p:txBody>
          <a:bodyPr wrap="none" anchor="ctr"/>
          <a:lstStyle/>
          <a:p>
            <a:pPr eaLnBrk="0" latinLnBrk="0" hangingPunct="0">
              <a:spcBef>
                <a:spcPct val="0"/>
              </a:spcBef>
            </a:pPr>
            <a:endParaRPr kumimoji="0" lang="ko-KR" altLang="en-US" sz="1800" b="0" smtClean="0">
              <a:solidFill>
                <a:srgbClr val="000000"/>
              </a:solidFill>
              <a:latin typeface="Arial" charset="0"/>
              <a:ea typeface="HY헤드라인M" pitchFamily="18" charset="-127"/>
            </a:endParaRPr>
          </a:p>
        </p:txBody>
      </p:sp>
      <p:grpSp>
        <p:nvGrpSpPr>
          <p:cNvPr id="3" name="그룹 10"/>
          <p:cNvGrpSpPr>
            <a:grpSpLocks/>
          </p:cNvGrpSpPr>
          <p:nvPr/>
        </p:nvGrpSpPr>
        <p:grpSpPr bwMode="auto">
          <a:xfrm>
            <a:off x="515044" y="2708920"/>
            <a:ext cx="2255863" cy="504279"/>
            <a:chOff x="327025" y="1786415"/>
            <a:chExt cx="5465763" cy="323373"/>
          </a:xfrm>
        </p:grpSpPr>
        <p:sp>
          <p:nvSpPr>
            <p:cNvPr id="18" name="AutoShape 62"/>
            <p:cNvSpPr>
              <a:spLocks noChangeArrowheads="1"/>
            </p:cNvSpPr>
            <p:nvPr/>
          </p:nvSpPr>
          <p:spPr bwMode="auto">
            <a:xfrm>
              <a:off x="327025" y="1786415"/>
              <a:ext cx="5465763" cy="323373"/>
            </a:xfrm>
            <a:prstGeom prst="roundRect">
              <a:avLst>
                <a:gd name="adj" fmla="val 50000"/>
              </a:avLst>
            </a:prstGeom>
            <a:blipFill dpi="0" rotWithShape="1">
              <a:blip r:embed="rId2" cstate="print"/>
              <a:srcRect/>
              <a:stretch>
                <a:fillRect/>
              </a:stretch>
            </a:blip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latinLnBrk="0" hangingPunct="0">
                <a:spcBef>
                  <a:spcPct val="0"/>
                </a:spcBef>
              </a:pPr>
              <a:endParaRPr kumimoji="0" lang="ko-KR" altLang="en-US" sz="1800" b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9" name="AutoShape 63"/>
            <p:cNvSpPr>
              <a:spLocks noChangeArrowheads="1"/>
            </p:cNvSpPr>
            <p:nvPr/>
          </p:nvSpPr>
          <p:spPr bwMode="auto">
            <a:xfrm flipV="1">
              <a:off x="448131" y="1807863"/>
              <a:ext cx="5229263" cy="11796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gamma/>
                    <a:tint val="0"/>
                    <a:invGamma/>
                    <a:alpha val="52000"/>
                  </a:schemeClr>
                </a:gs>
              </a:gsLst>
              <a:lin ang="5400000" scaled="1"/>
            </a:gradFill>
            <a:ln w="1905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latinLnBrk="0" hangingPunct="0">
                <a:spcBef>
                  <a:spcPct val="0"/>
                </a:spcBef>
                <a:defRPr/>
              </a:pPr>
              <a:endParaRPr kumimoji="0" lang="ko-KR" altLang="en-US" sz="1800" b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0" name="Text Box 73"/>
            <p:cNvSpPr txBox="1">
              <a:spLocks noChangeArrowheads="1"/>
            </p:cNvSpPr>
            <p:nvPr/>
          </p:nvSpPr>
          <p:spPr bwMode="auto">
            <a:xfrm>
              <a:off x="369298" y="1840928"/>
              <a:ext cx="5396070" cy="256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9pPr>
            </a:lstStyle>
            <a:p>
              <a:pPr algn="ctr" eaLnBrk="0" latinLnBrk="0" hangingPunct="0">
                <a:spcBef>
                  <a:spcPct val="0"/>
                </a:spcBef>
              </a:pPr>
              <a:r>
                <a:rPr kumimoji="0" lang="ko-KR" altLang="en-US" sz="2000" b="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법 시행 이후</a:t>
              </a:r>
              <a:endParaRPr kumimoji="0" lang="en-US" altLang="ko-KR" sz="2000" b="0" dirty="0" smtClean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9943" y="6226679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내용 개체 틀 28"/>
          <p:cNvSpPr>
            <a:spLocks noGrp="1"/>
          </p:cNvSpPr>
          <p:nvPr>
            <p:ph idx="1"/>
          </p:nvPr>
        </p:nvSpPr>
        <p:spPr>
          <a:xfrm>
            <a:off x="457200" y="1700200"/>
            <a:ext cx="8229600" cy="500066"/>
          </a:xfrm>
        </p:spPr>
        <p:txBody>
          <a:bodyPr>
            <a:normAutofit/>
          </a:bodyPr>
          <a:lstStyle/>
          <a:p>
            <a:r>
              <a:rPr lang="ko-KR" altLang="en-US" sz="2000" dirty="0" smtClean="0"/>
              <a:t>관련 제도 없음</a:t>
            </a:r>
            <a:endParaRPr lang="en-US" altLang="ko-KR" sz="2000" dirty="0" smtClean="0"/>
          </a:p>
          <a:p>
            <a:endParaRPr lang="ko-KR" altLang="en-US" sz="2000" dirty="0"/>
          </a:p>
        </p:txBody>
      </p:sp>
      <p:sp>
        <p:nvSpPr>
          <p:cNvPr id="30" name="내용 개체 틀 28"/>
          <p:cNvSpPr txBox="1">
            <a:spLocks/>
          </p:cNvSpPr>
          <p:nvPr/>
        </p:nvSpPr>
        <p:spPr>
          <a:xfrm>
            <a:off x="457200" y="3286124"/>
            <a:ext cx="8543956" cy="2286016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/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ko-KR" altLang="en-US" sz="2400" dirty="0" smtClean="0">
                <a:latin typeface="+mn-ea"/>
              </a:rPr>
              <a:t>개인정보 유출사실 통지 의무화</a:t>
            </a: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ko-KR" altLang="en-US" sz="2400" dirty="0" smtClean="0">
              <a:latin typeface="+mn-ea"/>
            </a:endParaRP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ko-KR" altLang="en-US" sz="2400" dirty="0" smtClean="0">
                <a:latin typeface="+mn-ea"/>
              </a:rPr>
              <a:t>집단분쟁조정도입</a:t>
            </a:r>
            <a:r>
              <a:rPr lang="en-US" altLang="ko-KR" sz="2400" dirty="0" smtClean="0">
                <a:latin typeface="+mn-ea"/>
              </a:rPr>
              <a:t>(</a:t>
            </a:r>
            <a:r>
              <a:rPr lang="ko-KR" altLang="en-US" sz="2400" dirty="0" smtClean="0">
                <a:latin typeface="+mn-ea"/>
              </a:rPr>
              <a:t>재판상 화해 효력 부여</a:t>
            </a:r>
            <a:r>
              <a:rPr lang="en-US" altLang="ko-KR" sz="2400" dirty="0" smtClean="0">
                <a:latin typeface="+mn-ea"/>
              </a:rPr>
              <a:t>)</a:t>
            </a: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altLang="ko-KR" sz="2400" dirty="0" smtClean="0">
                <a:latin typeface="+mn-ea"/>
              </a:rPr>
              <a:t>   - </a:t>
            </a:r>
            <a:r>
              <a:rPr lang="ko-KR" altLang="en-US" sz="2400" dirty="0" smtClean="0">
                <a:latin typeface="+mn-ea"/>
              </a:rPr>
              <a:t>개인정보 피해가 대부분 </a:t>
            </a:r>
            <a:r>
              <a:rPr lang="en-US" altLang="ko-KR" sz="2400" dirty="0" smtClean="0">
                <a:latin typeface="+mn-ea"/>
              </a:rPr>
              <a:t>·</a:t>
            </a:r>
            <a:r>
              <a:rPr lang="ko-KR" altLang="en-US" sz="2400" dirty="0" smtClean="0">
                <a:latin typeface="+mn-ea"/>
              </a:rPr>
              <a:t>소액 사건인 점 고려 </a:t>
            </a:r>
            <a:endParaRPr lang="en-US" altLang="ko-KR" sz="2400" dirty="0" smtClean="0">
              <a:latin typeface="+mn-ea"/>
            </a:endParaRP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en-US" altLang="ko-KR" sz="2400" dirty="0" smtClean="0">
              <a:latin typeface="+mn-ea"/>
            </a:endParaRP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en-US" altLang="ko-KR" sz="2400" dirty="0" smtClean="0">
                <a:latin typeface="+mn-ea"/>
              </a:rPr>
              <a:t> </a:t>
            </a:r>
            <a:r>
              <a:rPr lang="ko-KR" altLang="en-US" sz="2400" dirty="0" smtClean="0">
                <a:latin typeface="+mn-ea"/>
              </a:rPr>
              <a:t>단체소송</a:t>
            </a:r>
            <a:r>
              <a:rPr lang="en-US" altLang="ko-KR" sz="2400" dirty="0" smtClean="0">
                <a:latin typeface="+mn-ea"/>
              </a:rPr>
              <a:t>(</a:t>
            </a:r>
            <a:r>
              <a:rPr lang="ko-KR" altLang="en-US" sz="2400" dirty="0" smtClean="0">
                <a:latin typeface="+mn-ea"/>
              </a:rPr>
              <a:t>권리침해 중지</a:t>
            </a:r>
            <a:r>
              <a:rPr lang="en-US" altLang="ko-KR" sz="2400" dirty="0" smtClean="0">
                <a:latin typeface="+mn-ea"/>
              </a:rPr>
              <a:t>) </a:t>
            </a:r>
            <a:r>
              <a:rPr lang="ko-KR" altLang="en-US" sz="2400" dirty="0" smtClean="0">
                <a:latin typeface="+mn-ea"/>
              </a:rPr>
              <a:t>도입</a:t>
            </a: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altLang="ko-KR" sz="2400" dirty="0" smtClean="0">
                <a:latin typeface="+mn-ea"/>
              </a:rPr>
              <a:t>	- </a:t>
            </a:r>
            <a:r>
              <a:rPr lang="ko-KR" altLang="en-US" sz="2400" dirty="0" smtClean="0">
                <a:latin typeface="+mn-ea"/>
              </a:rPr>
              <a:t>재산피해 단체소송은 제외</a:t>
            </a:r>
          </a:p>
        </p:txBody>
      </p:sp>
    </p:spTree>
    <p:extLst>
      <p:ext uri="{BB962C8B-B14F-4D97-AF65-F5344CB8AC3E}">
        <p14:creationId xmlns:p14="http://schemas.microsoft.com/office/powerpoint/2010/main" val="13016756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5"/>
          <p:cNvSpPr>
            <a:spLocks noChangeArrowheads="1"/>
          </p:cNvSpPr>
          <p:nvPr/>
        </p:nvSpPr>
        <p:spPr bwMode="auto">
          <a:xfrm>
            <a:off x="265113" y="1411288"/>
            <a:ext cx="8582025" cy="1190625"/>
          </a:xfrm>
          <a:prstGeom prst="roundRect">
            <a:avLst>
              <a:gd name="adj" fmla="val 3829"/>
            </a:avLst>
          </a:prstGeom>
          <a:solidFill>
            <a:srgbClr val="3E7892"/>
          </a:solidFill>
          <a:ln w="3175" algn="ctr">
            <a:solidFill>
              <a:srgbClr val="3E7892"/>
            </a:solidFill>
            <a:round/>
            <a:headEnd/>
            <a:tailEnd/>
          </a:ln>
        </p:spPr>
        <p:txBody>
          <a:bodyPr wrap="none" anchor="ctr"/>
          <a:lstStyle/>
          <a:p>
            <a:pPr eaLnBrk="0" latinLnBrk="0" hangingPunct="0">
              <a:spcBef>
                <a:spcPct val="0"/>
              </a:spcBef>
            </a:pPr>
            <a:endParaRPr kumimoji="0" lang="ko-KR" altLang="en-US" sz="1800" b="0" smtClean="0">
              <a:solidFill>
                <a:srgbClr val="000000"/>
              </a:solidFill>
              <a:latin typeface="Arial" charset="0"/>
              <a:ea typeface="HY헤드라인M" pitchFamily="18" charset="-127"/>
            </a:endParaRPr>
          </a:p>
        </p:txBody>
      </p:sp>
      <p:sp>
        <p:nvSpPr>
          <p:cNvPr id="12293" name="AutoShape 60"/>
          <p:cNvSpPr>
            <a:spLocks noChangeArrowheads="1"/>
          </p:cNvSpPr>
          <p:nvPr/>
        </p:nvSpPr>
        <p:spPr bwMode="auto">
          <a:xfrm>
            <a:off x="252413" y="1457325"/>
            <a:ext cx="8593137" cy="1611635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chemeClr val="bg1"/>
              </a:gs>
              <a:gs pos="100000">
                <a:srgbClr val="EAEAEA"/>
              </a:gs>
            </a:gsLst>
            <a:lin ang="5400000" scaled="1"/>
          </a:gradFill>
          <a:ln w="3175">
            <a:solidFill>
              <a:srgbClr val="3E7892"/>
            </a:solidFill>
            <a:round/>
            <a:headEnd/>
            <a:tailEnd/>
          </a:ln>
        </p:spPr>
        <p:txBody>
          <a:bodyPr wrap="none" anchor="ctr"/>
          <a:lstStyle/>
          <a:p>
            <a:pPr eaLnBrk="0" latinLnBrk="0" hangingPunct="0">
              <a:spcBef>
                <a:spcPct val="0"/>
              </a:spcBef>
            </a:pPr>
            <a:endParaRPr kumimoji="0" lang="ko-KR" altLang="en-US" sz="1800" b="0" smtClean="0">
              <a:solidFill>
                <a:srgbClr val="000000"/>
              </a:solidFill>
              <a:latin typeface="Arial" charset="0"/>
              <a:ea typeface="HY헤드라인M" pitchFamily="18" charset="-127"/>
            </a:endParaRPr>
          </a:p>
        </p:txBody>
      </p:sp>
      <p:grpSp>
        <p:nvGrpSpPr>
          <p:cNvPr id="2" name="그룹 10"/>
          <p:cNvGrpSpPr>
            <a:grpSpLocks/>
          </p:cNvGrpSpPr>
          <p:nvPr/>
        </p:nvGrpSpPr>
        <p:grpSpPr bwMode="auto">
          <a:xfrm>
            <a:off x="515937" y="1052513"/>
            <a:ext cx="2255863" cy="504279"/>
            <a:chOff x="327025" y="1786415"/>
            <a:chExt cx="5465763" cy="323373"/>
          </a:xfrm>
        </p:grpSpPr>
        <p:sp>
          <p:nvSpPr>
            <p:cNvPr id="12299" name="AutoShape 62"/>
            <p:cNvSpPr>
              <a:spLocks noChangeArrowheads="1"/>
            </p:cNvSpPr>
            <p:nvPr/>
          </p:nvSpPr>
          <p:spPr bwMode="auto">
            <a:xfrm>
              <a:off x="327025" y="1786415"/>
              <a:ext cx="5465763" cy="323373"/>
            </a:xfrm>
            <a:prstGeom prst="roundRect">
              <a:avLst>
                <a:gd name="adj" fmla="val 50000"/>
              </a:avLst>
            </a:prstGeom>
            <a:blipFill dpi="0" rotWithShape="1">
              <a:blip r:embed="rId2" cstate="print"/>
              <a:srcRect/>
              <a:stretch>
                <a:fillRect/>
              </a:stretch>
            </a:blip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latinLnBrk="0" hangingPunct="0">
                <a:spcBef>
                  <a:spcPct val="0"/>
                </a:spcBef>
              </a:pPr>
              <a:endParaRPr kumimoji="0" lang="ko-KR" altLang="en-US" sz="1800" b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7" name="AutoShape 63"/>
            <p:cNvSpPr>
              <a:spLocks noChangeArrowheads="1"/>
            </p:cNvSpPr>
            <p:nvPr/>
          </p:nvSpPr>
          <p:spPr bwMode="auto">
            <a:xfrm flipV="1">
              <a:off x="448131" y="1807863"/>
              <a:ext cx="5229263" cy="11796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gamma/>
                    <a:tint val="0"/>
                    <a:invGamma/>
                    <a:alpha val="52000"/>
                  </a:schemeClr>
                </a:gs>
              </a:gsLst>
              <a:lin ang="5400000" scaled="1"/>
            </a:gradFill>
            <a:ln w="1905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latinLnBrk="0" hangingPunct="0">
                <a:spcBef>
                  <a:spcPct val="0"/>
                </a:spcBef>
                <a:defRPr/>
              </a:pPr>
              <a:endParaRPr kumimoji="0" lang="ko-KR" altLang="en-US" sz="1800" b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2301" name="Text Box 73"/>
            <p:cNvSpPr txBox="1">
              <a:spLocks noChangeArrowheads="1"/>
            </p:cNvSpPr>
            <p:nvPr/>
          </p:nvSpPr>
          <p:spPr bwMode="auto">
            <a:xfrm>
              <a:off x="369298" y="1840928"/>
              <a:ext cx="5396070" cy="206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9pPr>
            </a:lstStyle>
            <a:p>
              <a:pPr algn="ctr" eaLnBrk="0" latinLnBrk="0" hangingPunct="0">
                <a:spcBef>
                  <a:spcPct val="0"/>
                </a:spcBef>
              </a:pPr>
              <a:r>
                <a:rPr kumimoji="0" lang="ko-KR" altLang="en-US" sz="2000" b="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법 시행 이전</a:t>
              </a:r>
              <a:endParaRPr kumimoji="0" lang="en-US" altLang="ko-KR" sz="2000" b="0" dirty="0" smtClean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12295" name="Rectangle 5"/>
          <p:cNvSpPr txBox="1">
            <a:spLocks noChangeArrowheads="1"/>
          </p:cNvSpPr>
          <p:nvPr/>
        </p:nvSpPr>
        <p:spPr bwMode="auto">
          <a:xfrm>
            <a:off x="744537" y="1628800"/>
            <a:ext cx="8075935" cy="1400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9pPr>
          </a:lstStyle>
          <a:p>
            <a:endParaRPr lang="ko-KR" altLang="en-US" sz="2000" dirty="0" smtClean="0"/>
          </a:p>
          <a:p>
            <a:endParaRPr lang="ko-KR" altLang="en-US" sz="2000" dirty="0" smtClean="0"/>
          </a:p>
          <a:p>
            <a:pPr algn="just" eaLnBrk="0" latinLnBrk="0" hangingPunct="0">
              <a:lnSpc>
                <a:spcPct val="150000"/>
              </a:lnSpc>
              <a:spcBef>
                <a:spcPct val="0"/>
              </a:spcBef>
            </a:pPr>
            <a:endParaRPr kumimoji="0" lang="ko-KR" altLang="en-US" sz="1000" b="0" dirty="0" smtClean="0">
              <a:solidFill>
                <a:srgbClr val="000000"/>
              </a:solidFill>
              <a:latin typeface="HY견고딕" pitchFamily="18" charset="-127"/>
              <a:ea typeface="HY견고딕" pitchFamily="18" charset="-127"/>
            </a:endParaRPr>
          </a:p>
          <a:p>
            <a:pPr algn="just" eaLnBrk="0" latinLnBrk="0" hangingPunct="0">
              <a:lnSpc>
                <a:spcPct val="150000"/>
              </a:lnSpc>
              <a:spcBef>
                <a:spcPct val="0"/>
              </a:spcBef>
            </a:pPr>
            <a:r>
              <a:rPr kumimoji="0" lang="ko-KR" altLang="en-US" sz="2000" b="0" dirty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endParaRPr kumimoji="0" lang="en-US" altLang="ko-KR" sz="1600" b="0" dirty="0" smtClean="0">
              <a:solidFill>
                <a:srgbClr val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2297" name="Picture 62" descr="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544962"/>
            <a:ext cx="233362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슬라이드 번호 개체 틀 1"/>
          <p:cNvSpPr txBox="1">
            <a:spLocks/>
          </p:cNvSpPr>
          <p:nvPr/>
        </p:nvSpPr>
        <p:spPr>
          <a:xfrm>
            <a:off x="3491880" y="63563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ctr">
              <a:defRPr/>
            </a:pPr>
            <a:fld id="{EC02AB7B-B58B-4312-A6CD-FC4879C5102F}" type="slidenum">
              <a:rPr lang="ko-KR" altLang="en-US" sz="1600" smtClean="0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9</a:t>
            </a:fld>
            <a:endParaRPr lang="ko-KR" altLang="en-US" sz="16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제목 1"/>
          <p:cNvSpPr txBox="1">
            <a:spLocks/>
          </p:cNvSpPr>
          <p:nvPr/>
        </p:nvSpPr>
        <p:spPr>
          <a:xfrm>
            <a:off x="439738" y="260350"/>
            <a:ext cx="8229600" cy="576263"/>
          </a:xfrm>
          <a:prstGeom prst="rect">
            <a:avLst/>
          </a:prstGeom>
        </p:spPr>
        <p:txBody>
          <a:bodyPr>
            <a:normAutofit fontScale="82500" lnSpcReduction="10000"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개인정보보호위원회 및 분쟁조정위원회</a:t>
            </a:r>
            <a:endParaRPr kumimoji="1" lang="ko-KR" altLang="en-US" sz="41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AutoShape 5"/>
          <p:cNvSpPr>
            <a:spLocks noChangeArrowheads="1"/>
          </p:cNvSpPr>
          <p:nvPr/>
        </p:nvSpPr>
        <p:spPr bwMode="auto">
          <a:xfrm>
            <a:off x="264220" y="3643759"/>
            <a:ext cx="8582025" cy="1190625"/>
          </a:xfrm>
          <a:prstGeom prst="roundRect">
            <a:avLst>
              <a:gd name="adj" fmla="val 3829"/>
            </a:avLst>
          </a:prstGeom>
          <a:solidFill>
            <a:srgbClr val="3E7892"/>
          </a:solidFill>
          <a:ln w="3175" algn="ctr">
            <a:solidFill>
              <a:srgbClr val="3E7892"/>
            </a:solidFill>
            <a:round/>
            <a:headEnd/>
            <a:tailEnd/>
          </a:ln>
        </p:spPr>
        <p:txBody>
          <a:bodyPr wrap="none" anchor="ctr"/>
          <a:lstStyle/>
          <a:p>
            <a:pPr eaLnBrk="0" latinLnBrk="0" hangingPunct="0">
              <a:spcBef>
                <a:spcPct val="0"/>
              </a:spcBef>
            </a:pPr>
            <a:endParaRPr kumimoji="0" lang="ko-KR" altLang="en-US" sz="1800" b="0" smtClean="0">
              <a:solidFill>
                <a:srgbClr val="000000"/>
              </a:solidFill>
              <a:latin typeface="Arial" charset="0"/>
              <a:ea typeface="HY헤드라인M" pitchFamily="18" charset="-127"/>
            </a:endParaRPr>
          </a:p>
        </p:txBody>
      </p:sp>
      <p:sp>
        <p:nvSpPr>
          <p:cNvPr id="16" name="AutoShape 60"/>
          <p:cNvSpPr>
            <a:spLocks noChangeArrowheads="1"/>
          </p:cNvSpPr>
          <p:nvPr/>
        </p:nvSpPr>
        <p:spPr bwMode="auto">
          <a:xfrm>
            <a:off x="251520" y="3689796"/>
            <a:ext cx="8593137" cy="2547516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chemeClr val="bg1"/>
              </a:gs>
              <a:gs pos="100000">
                <a:srgbClr val="EAEAEA"/>
              </a:gs>
            </a:gsLst>
            <a:lin ang="5400000" scaled="1"/>
          </a:gradFill>
          <a:ln w="3175">
            <a:solidFill>
              <a:srgbClr val="3E7892"/>
            </a:solidFill>
            <a:round/>
            <a:headEnd/>
            <a:tailEnd/>
          </a:ln>
        </p:spPr>
        <p:txBody>
          <a:bodyPr wrap="none" anchor="ctr"/>
          <a:lstStyle/>
          <a:p>
            <a:pPr eaLnBrk="0" latinLnBrk="0" hangingPunct="0">
              <a:spcBef>
                <a:spcPct val="0"/>
              </a:spcBef>
            </a:pPr>
            <a:endParaRPr kumimoji="0" lang="ko-KR" altLang="en-US" sz="1800" b="0" smtClean="0">
              <a:solidFill>
                <a:srgbClr val="000000"/>
              </a:solidFill>
              <a:latin typeface="Arial" charset="0"/>
              <a:ea typeface="HY헤드라인M" pitchFamily="18" charset="-127"/>
            </a:endParaRPr>
          </a:p>
        </p:txBody>
      </p:sp>
      <p:grpSp>
        <p:nvGrpSpPr>
          <p:cNvPr id="3" name="그룹 10"/>
          <p:cNvGrpSpPr>
            <a:grpSpLocks/>
          </p:cNvGrpSpPr>
          <p:nvPr/>
        </p:nvGrpSpPr>
        <p:grpSpPr bwMode="auto">
          <a:xfrm>
            <a:off x="515044" y="3284984"/>
            <a:ext cx="2255863" cy="504279"/>
            <a:chOff x="327025" y="1786415"/>
            <a:chExt cx="5465763" cy="323373"/>
          </a:xfrm>
        </p:grpSpPr>
        <p:sp>
          <p:nvSpPr>
            <p:cNvPr id="18" name="AutoShape 62"/>
            <p:cNvSpPr>
              <a:spLocks noChangeArrowheads="1"/>
            </p:cNvSpPr>
            <p:nvPr/>
          </p:nvSpPr>
          <p:spPr bwMode="auto">
            <a:xfrm>
              <a:off x="327025" y="1786415"/>
              <a:ext cx="5465763" cy="323373"/>
            </a:xfrm>
            <a:prstGeom prst="roundRect">
              <a:avLst>
                <a:gd name="adj" fmla="val 50000"/>
              </a:avLst>
            </a:prstGeom>
            <a:blipFill dpi="0" rotWithShape="1">
              <a:blip r:embed="rId2" cstate="print"/>
              <a:srcRect/>
              <a:stretch>
                <a:fillRect/>
              </a:stretch>
            </a:blip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latinLnBrk="0" hangingPunct="0">
                <a:spcBef>
                  <a:spcPct val="0"/>
                </a:spcBef>
              </a:pPr>
              <a:endParaRPr kumimoji="0" lang="ko-KR" altLang="en-US" sz="1800" b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9" name="AutoShape 63"/>
            <p:cNvSpPr>
              <a:spLocks noChangeArrowheads="1"/>
            </p:cNvSpPr>
            <p:nvPr/>
          </p:nvSpPr>
          <p:spPr bwMode="auto">
            <a:xfrm flipV="1">
              <a:off x="448131" y="1807863"/>
              <a:ext cx="5229263" cy="11796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gamma/>
                    <a:tint val="0"/>
                    <a:invGamma/>
                    <a:alpha val="52000"/>
                  </a:schemeClr>
                </a:gs>
              </a:gsLst>
              <a:lin ang="5400000" scaled="1"/>
            </a:gradFill>
            <a:ln w="1905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latinLnBrk="0" hangingPunct="0">
                <a:spcBef>
                  <a:spcPct val="0"/>
                </a:spcBef>
                <a:defRPr/>
              </a:pPr>
              <a:endParaRPr kumimoji="0" lang="ko-KR" altLang="en-US" sz="1800" b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0" name="Text Box 73"/>
            <p:cNvSpPr txBox="1">
              <a:spLocks noChangeArrowheads="1"/>
            </p:cNvSpPr>
            <p:nvPr/>
          </p:nvSpPr>
          <p:spPr bwMode="auto">
            <a:xfrm>
              <a:off x="369298" y="1840928"/>
              <a:ext cx="5396070" cy="256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9pPr>
            </a:lstStyle>
            <a:p>
              <a:pPr algn="ctr" eaLnBrk="0" latinLnBrk="0" hangingPunct="0">
                <a:spcBef>
                  <a:spcPct val="0"/>
                </a:spcBef>
              </a:pPr>
              <a:r>
                <a:rPr kumimoji="0" lang="ko-KR" altLang="en-US" sz="2000" b="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법 시행 이후</a:t>
              </a:r>
              <a:endParaRPr kumimoji="0" lang="en-US" altLang="ko-KR" sz="2000" b="0" dirty="0" smtClean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22" name="Rectangle 5"/>
          <p:cNvSpPr txBox="1">
            <a:spLocks noChangeArrowheads="1"/>
          </p:cNvSpPr>
          <p:nvPr/>
        </p:nvSpPr>
        <p:spPr bwMode="auto">
          <a:xfrm>
            <a:off x="755576" y="3933344"/>
            <a:ext cx="8075935" cy="170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9pPr>
          </a:lstStyle>
          <a:p>
            <a:endParaRPr lang="en-US" altLang="ko-KR" sz="2000" dirty="0" smtClean="0"/>
          </a:p>
          <a:p>
            <a:endParaRPr lang="ko-KR" altLang="en-US" sz="2000" dirty="0" smtClean="0"/>
          </a:p>
          <a:p>
            <a:endParaRPr lang="ko-KR" altLang="en-US" sz="2000" dirty="0" smtClean="0"/>
          </a:p>
          <a:p>
            <a:pPr algn="just" eaLnBrk="0" latinLnBrk="0" hangingPunct="0">
              <a:lnSpc>
                <a:spcPct val="150000"/>
              </a:lnSpc>
              <a:spcBef>
                <a:spcPct val="0"/>
              </a:spcBef>
            </a:pPr>
            <a:endParaRPr kumimoji="0" lang="ko-KR" altLang="en-US" sz="1000" b="0" dirty="0" smtClean="0">
              <a:solidFill>
                <a:srgbClr val="000000"/>
              </a:solidFill>
              <a:latin typeface="HY견고딕" pitchFamily="18" charset="-127"/>
              <a:ea typeface="HY견고딕" pitchFamily="18" charset="-127"/>
            </a:endParaRPr>
          </a:p>
          <a:p>
            <a:pPr algn="just" eaLnBrk="0" latinLnBrk="0" hangingPunct="0">
              <a:lnSpc>
                <a:spcPct val="150000"/>
              </a:lnSpc>
              <a:spcBef>
                <a:spcPct val="0"/>
              </a:spcBef>
            </a:pPr>
            <a:r>
              <a:rPr kumimoji="0" lang="ko-KR" altLang="en-US" sz="2000" b="0" dirty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endParaRPr kumimoji="0" lang="en-US" altLang="ko-KR" sz="1600" b="0" dirty="0" smtClean="0">
              <a:solidFill>
                <a:srgbClr val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9943" y="6226679"/>
            <a:ext cx="14401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내용 개체 틀 28"/>
          <p:cNvSpPr>
            <a:spLocks noGrp="1"/>
          </p:cNvSpPr>
          <p:nvPr>
            <p:ph idx="1"/>
          </p:nvPr>
        </p:nvSpPr>
        <p:spPr>
          <a:xfrm>
            <a:off x="457200" y="1643051"/>
            <a:ext cx="8229600" cy="1428760"/>
          </a:xfrm>
        </p:spPr>
        <p:txBody>
          <a:bodyPr>
            <a:normAutofit fontScale="62500" lnSpcReduction="20000"/>
          </a:bodyPr>
          <a:lstStyle/>
          <a:p>
            <a:r>
              <a:rPr lang="ko-KR" altLang="en-US" sz="2800" dirty="0" smtClean="0">
                <a:latin typeface="+mn-ea"/>
              </a:rPr>
              <a:t>공공기관개인정보보호심의위원회</a:t>
            </a:r>
          </a:p>
          <a:p>
            <a:pPr>
              <a:buNone/>
            </a:pPr>
            <a:r>
              <a:rPr lang="en-US" altLang="ko-KR" sz="2800" dirty="0" smtClean="0">
                <a:latin typeface="+mn-ea"/>
              </a:rPr>
              <a:t>	- </a:t>
            </a:r>
            <a:r>
              <a:rPr lang="ko-KR" altLang="en-US" sz="2800" dirty="0" smtClean="0">
                <a:latin typeface="+mn-ea"/>
              </a:rPr>
              <a:t>공공부문 정책 심의</a:t>
            </a:r>
            <a:endParaRPr lang="en-US" altLang="ko-KR" sz="2800" dirty="0" smtClean="0">
              <a:latin typeface="+mn-ea"/>
            </a:endParaRPr>
          </a:p>
          <a:p>
            <a:pPr>
              <a:buNone/>
            </a:pPr>
            <a:r>
              <a:rPr lang="en-US" altLang="ko-KR" sz="2800" dirty="0" smtClean="0">
                <a:latin typeface="+mn-ea"/>
              </a:rPr>
              <a:t>	- </a:t>
            </a:r>
            <a:r>
              <a:rPr lang="ko-KR" altLang="en-US" sz="2800" dirty="0" smtClean="0">
                <a:latin typeface="+mn-ea"/>
              </a:rPr>
              <a:t>국무총리 소속</a:t>
            </a:r>
            <a:endParaRPr lang="en-US" altLang="ko-KR" sz="2800" dirty="0" smtClean="0">
              <a:latin typeface="+mn-ea"/>
            </a:endParaRPr>
          </a:p>
          <a:p>
            <a:r>
              <a:rPr lang="ko-KR" altLang="en-US" sz="2800" dirty="0" smtClean="0">
                <a:latin typeface="+mn-ea"/>
              </a:rPr>
              <a:t>개인정보분쟁조정위원회</a:t>
            </a:r>
            <a:endParaRPr lang="en-US" altLang="ko-KR" sz="2800" dirty="0" smtClean="0">
              <a:latin typeface="+mn-ea"/>
            </a:endParaRPr>
          </a:p>
          <a:p>
            <a:pPr>
              <a:buNone/>
            </a:pPr>
            <a:r>
              <a:rPr lang="en-US" altLang="ko-KR" sz="2800" dirty="0" smtClean="0">
                <a:latin typeface="+mn-ea"/>
              </a:rPr>
              <a:t>   - </a:t>
            </a:r>
            <a:r>
              <a:rPr lang="ko-KR" altLang="en-US" sz="2800" dirty="0" smtClean="0">
                <a:latin typeface="+mn-ea"/>
              </a:rPr>
              <a:t>민간분야 분쟁조정</a:t>
            </a:r>
          </a:p>
          <a:p>
            <a:endParaRPr lang="ko-KR" altLang="en-US" dirty="0"/>
          </a:p>
        </p:txBody>
      </p:sp>
      <p:sp>
        <p:nvSpPr>
          <p:cNvPr id="30" name="내용 개체 틀 28"/>
          <p:cNvSpPr txBox="1">
            <a:spLocks/>
          </p:cNvSpPr>
          <p:nvPr/>
        </p:nvSpPr>
        <p:spPr>
          <a:xfrm>
            <a:off x="457200" y="3857628"/>
            <a:ext cx="8229600" cy="235745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ko-KR" altLang="en-US" sz="2000" dirty="0" smtClean="0">
                <a:latin typeface="+mn-ea"/>
              </a:rPr>
              <a:t>개인정보보호위원회 설치</a:t>
            </a: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altLang="ko-KR" sz="2000" dirty="0" smtClean="0">
                <a:latin typeface="+mn-ea"/>
              </a:rPr>
              <a:t>	- </a:t>
            </a:r>
            <a:r>
              <a:rPr lang="ko-KR" altLang="en-US" sz="2000" dirty="0" smtClean="0">
                <a:latin typeface="+mn-ea"/>
              </a:rPr>
              <a:t>공공 및 민간부문 정책 </a:t>
            </a:r>
            <a:r>
              <a:rPr lang="ko-KR" altLang="en-US" sz="2000" dirty="0" err="1" smtClean="0">
                <a:latin typeface="+mn-ea"/>
              </a:rPr>
              <a:t>심의ㆍ의결</a:t>
            </a:r>
            <a:r>
              <a:rPr lang="ko-KR" altLang="en-US" sz="2000" dirty="0" smtClean="0">
                <a:latin typeface="+mn-ea"/>
              </a:rPr>
              <a:t> </a:t>
            </a:r>
            <a:endParaRPr lang="en-US" altLang="ko-KR" sz="2000" dirty="0" smtClean="0">
              <a:latin typeface="+mn-ea"/>
            </a:endParaRP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altLang="ko-KR" sz="2000" dirty="0" smtClean="0">
                <a:latin typeface="+mn-ea"/>
              </a:rPr>
              <a:t>   - </a:t>
            </a:r>
            <a:r>
              <a:rPr lang="ko-KR" altLang="en-US" sz="2000" dirty="0" smtClean="0">
                <a:latin typeface="+mn-ea"/>
              </a:rPr>
              <a:t>대통령 소속</a:t>
            </a: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ko-KR" altLang="en-US" sz="2000" dirty="0" smtClean="0">
                <a:latin typeface="+mn-ea"/>
              </a:rPr>
              <a:t>개인정보분쟁조정위원회 기능 확대</a:t>
            </a: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altLang="ko-KR" sz="2000" dirty="0" smtClean="0">
                <a:latin typeface="+mn-ea"/>
              </a:rPr>
              <a:t>	(</a:t>
            </a:r>
            <a:r>
              <a:rPr lang="ko-KR" altLang="en-US" sz="2000" dirty="0" smtClean="0">
                <a:latin typeface="+mn-ea"/>
              </a:rPr>
              <a:t>기존</a:t>
            </a:r>
            <a:r>
              <a:rPr lang="en-US" altLang="ko-KR" sz="2000" dirty="0" smtClean="0">
                <a:latin typeface="+mn-ea"/>
              </a:rPr>
              <a:t>) 15</a:t>
            </a:r>
            <a:r>
              <a:rPr lang="ko-KR" altLang="en-US" sz="2000" dirty="0" smtClean="0">
                <a:latin typeface="+mn-ea"/>
              </a:rPr>
              <a:t>인 이내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민간 한정</a:t>
            </a:r>
            <a:r>
              <a:rPr lang="en-US" altLang="ko-KR" sz="2000" dirty="0" smtClean="0">
                <a:latin typeface="+mn-ea"/>
              </a:rPr>
              <a:t>) →</a:t>
            </a: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altLang="ko-KR" sz="2000" dirty="0" smtClean="0">
                <a:latin typeface="+mn-ea"/>
              </a:rPr>
              <a:t>	(</a:t>
            </a:r>
            <a:r>
              <a:rPr lang="ko-KR" altLang="en-US" sz="2000" dirty="0" smtClean="0">
                <a:latin typeface="+mn-ea"/>
              </a:rPr>
              <a:t>확대</a:t>
            </a:r>
            <a:r>
              <a:rPr lang="en-US" altLang="ko-KR" sz="2000" dirty="0" smtClean="0">
                <a:latin typeface="+mn-ea"/>
              </a:rPr>
              <a:t>) 20</a:t>
            </a:r>
            <a:r>
              <a:rPr lang="ko-KR" altLang="en-US" sz="2000" dirty="0" smtClean="0">
                <a:latin typeface="+mn-ea"/>
              </a:rPr>
              <a:t>인 이내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모든 공공</a:t>
            </a:r>
            <a:r>
              <a:rPr lang="en-US" altLang="ko-KR" sz="2000" dirty="0" smtClean="0">
                <a:latin typeface="+mn-ea"/>
              </a:rPr>
              <a:t>·</a:t>
            </a:r>
            <a:r>
              <a:rPr lang="ko-KR" altLang="en-US" sz="2000" dirty="0" smtClean="0">
                <a:latin typeface="+mn-ea"/>
              </a:rPr>
              <a:t>민간 포함</a:t>
            </a:r>
            <a:r>
              <a:rPr lang="en-US" altLang="ko-KR" sz="2000" dirty="0" smtClean="0">
                <a:latin typeface="+mn-ea"/>
              </a:rPr>
              <a:t>)</a:t>
            </a:r>
          </a:p>
          <a:p>
            <a:pPr marL="365760" marR="0" lvl="0" indent="-256032" algn="l" defTabSz="914400" rtl="0" eaLnBrk="1" fontAlgn="auto" latin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cs typeface="+mn-cs"/>
            </a:endParaRPr>
          </a:p>
          <a:p>
            <a:pPr marL="365760" marR="0" lvl="0" indent="-256032" algn="l" defTabSz="914400" rtl="0" eaLnBrk="1" fontAlgn="auto" latin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ko-KR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16756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44444</Template>
  <TotalTime>2549</TotalTime>
  <Words>4247</Words>
  <Application>Microsoft Office PowerPoint</Application>
  <PresentationFormat>화면 슬라이드 쇼(4:3)</PresentationFormat>
  <Paragraphs>701</Paragraphs>
  <Slides>60</Slides>
  <Notes>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60</vt:i4>
      </vt:variant>
    </vt:vector>
  </HeadingPairs>
  <TitlesOfParts>
    <vt:vector size="61" baseType="lpstr">
      <vt:lpstr>광장</vt:lpstr>
      <vt:lpstr>   사회복지시설의  개인정보보호    『사회복지시설 개인정보보호 가이드라인』중심 </vt:lpstr>
      <vt:lpstr>PowerPoint 프레젠테이션</vt:lpstr>
      <vt:lpstr>Ⅰ. 개인정보보호법  주요내용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Ⅱ. 사회복지시설 개인정보        조치기준</vt:lpstr>
      <vt:lpstr>1. 사회복지시설 이용자 개인정보 처리</vt:lpstr>
      <vt:lpstr>2. 사회복지시설 입소자 개인정보 처리</vt:lpstr>
      <vt:lpstr>2. 사회복지시설 입소자 개인정보 처리</vt:lpstr>
      <vt:lpstr>2. 사회복지시설 입소자 개인정보 처리</vt:lpstr>
      <vt:lpstr>이용자 개인정보 처리기준</vt:lpstr>
      <vt:lpstr>이용자 개인정보 처리기준</vt:lpstr>
      <vt:lpstr>입소자 개인정보 처리기준</vt:lpstr>
      <vt:lpstr>3. 사회복지시설 후원자 개인정보 처리</vt:lpstr>
      <vt:lpstr>3. 사회복지시설 후원자 개인정보 처리</vt:lpstr>
      <vt:lpstr>자원봉사자 개인정보 처리기준</vt:lpstr>
      <vt:lpstr>4. 근무인력 개인정보 처리기준(1)</vt:lpstr>
      <vt:lpstr>4. 근무인력 개인정보 처리기준(2)</vt:lpstr>
      <vt:lpstr>4. 근무인력 개인정보 처리기준(3)</vt:lpstr>
      <vt:lpstr>4. 근무인력 개인정보 처리기준(4)</vt:lpstr>
      <vt:lpstr>사회복지인력 개인정보 처리기준</vt:lpstr>
      <vt:lpstr>사회복지인력 개인정보 처리기준</vt:lpstr>
      <vt:lpstr>Ⅲ. 사회복지시설 개인정보  처리 단계별 조치요령</vt:lpstr>
      <vt:lpstr>1. 개인정보의 수집·이용 (1)</vt:lpstr>
      <vt:lpstr>1. 개인정보의 수집·이용 (2)</vt:lpstr>
      <vt:lpstr> 개인정보의 수집·이용 처리기준</vt:lpstr>
      <vt:lpstr>개인정보의 수집·이용 처리기준</vt:lpstr>
      <vt:lpstr> 개인정보의 수집·이용 처리기준</vt:lpstr>
      <vt:lpstr>2. 개인정보 제3자 제공</vt:lpstr>
      <vt:lpstr>개인정보의 제공 처리기준</vt:lpstr>
      <vt:lpstr>개인정보의 제공 처리기준</vt:lpstr>
      <vt:lpstr>3. 개인정보의 위탁관리 (1)</vt:lpstr>
      <vt:lpstr>3. 개인정보의 위탁관리 (2)</vt:lpstr>
      <vt:lpstr>4. 개인정보의 안전한 관리(1)</vt:lpstr>
      <vt:lpstr>4. 개인정보의 안전한 관리(2)</vt:lpstr>
      <vt:lpstr>PowerPoint 프레젠테이션</vt:lpstr>
      <vt:lpstr>4. 개인정보의 안전한 관리(3)</vt:lpstr>
      <vt:lpstr>4. 개인정보의 안전한 관리(4)</vt:lpstr>
      <vt:lpstr>개인정보 안전성 확보 처리기준</vt:lpstr>
      <vt:lpstr>개인정보 안전성 확보 처리기준</vt:lpstr>
      <vt:lpstr>개인정보 안전성 확보 처리기준</vt:lpstr>
      <vt:lpstr>5. 개인정보 처리방침</vt:lpstr>
      <vt:lpstr>PowerPoint 프레젠테이션</vt:lpstr>
      <vt:lpstr>6. 개인정보 보호책임자</vt:lpstr>
      <vt:lpstr>7. 개인정보의 파기</vt:lpstr>
      <vt:lpstr>8. 정보주체의 열람·정정·삭제</vt:lpstr>
      <vt:lpstr>9. 개인정보의 유출·침해시 조치방법</vt:lpstr>
      <vt:lpstr>10. 영상정보처리기기의 설치 및 운영(1)</vt:lpstr>
      <vt:lpstr>10. 영상정보처리기기의 설치 및 운영(2)</vt:lpstr>
      <vt:lpstr>PowerPoint 프레젠테이션</vt:lpstr>
      <vt:lpstr> 영상정보처리기기 개인정보 처리기준</vt:lpstr>
      <vt:lpstr> 영상정보처리기기 개인정보 처리기준</vt:lpstr>
      <vt:lpstr>PowerPoint 프레젠테이션</vt:lpstr>
    </vt:vector>
  </TitlesOfParts>
  <Company>WORK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복지분야 개인정보보호  실무교육</dc:title>
  <dc:creator>DESKTOP</dc:creator>
  <cp:lastModifiedBy>Customer</cp:lastModifiedBy>
  <cp:revision>173</cp:revision>
  <dcterms:created xsi:type="dcterms:W3CDTF">2013-12-06T06:16:01Z</dcterms:created>
  <dcterms:modified xsi:type="dcterms:W3CDTF">2014-04-30T09:00:20Z</dcterms:modified>
</cp:coreProperties>
</file>